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71" r:id="rId4"/>
    <p:sldId id="276" r:id="rId5"/>
    <p:sldId id="272" r:id="rId6"/>
    <p:sldId id="278" r:id="rId7"/>
    <p:sldId id="258" r:id="rId8"/>
    <p:sldId id="262" r:id="rId9"/>
    <p:sldId id="273" r:id="rId10"/>
    <p:sldId id="264" r:id="rId11"/>
    <p:sldId id="265" r:id="rId12"/>
    <p:sldId id="268" r:id="rId13"/>
    <p:sldId id="266" r:id="rId14"/>
    <p:sldId id="263" r:id="rId15"/>
    <p:sldId id="274" r:id="rId16"/>
    <p:sldId id="275" r:id="rId17"/>
    <p:sldId id="267" r:id="rId18"/>
    <p:sldId id="277" r:id="rId19"/>
    <p:sldId id="269" r:id="rId20"/>
    <p:sldId id="270" r:id="rId21"/>
  </p:sldIdLst>
  <p:sldSz cx="9144000" cy="5143500" type="screen16x9"/>
  <p:notesSz cx="6858000" cy="9144000"/>
  <p:embeddedFontLst>
    <p:embeddedFont>
      <p:font typeface="Alfa Slab One" panose="020B0604020202020204" charset="0"/>
      <p:regular r:id="rId23"/>
    </p:embeddedFont>
    <p:embeddedFont>
      <p:font typeface="Proxima No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9EC91-393A-48E8-AC6B-3AD1C761A654}" v="1" dt="2024-02-22T20:34:29.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5033" autoAdjust="0"/>
  </p:normalViewPr>
  <p:slideViewPr>
    <p:cSldViewPr snapToGrid="0">
      <p:cViewPr>
        <p:scale>
          <a:sx n="55" d="100"/>
          <a:sy n="55" d="100"/>
        </p:scale>
        <p:origin x="114" y="564"/>
      </p:cViewPr>
      <p:guideLst>
        <p:guide orient="horz" pos="1620"/>
        <p:guide pos="2880"/>
      </p:guideLst>
    </p:cSldViewPr>
  </p:slideViewPr>
  <p:notesTextViewPr>
    <p:cViewPr>
      <p:scale>
        <a:sx n="1" d="1"/>
        <a:sy n="1" d="1"/>
      </p:scale>
      <p:origin x="0" y="0"/>
    </p:cViewPr>
  </p:notesTextViewPr>
  <p:sorterViewPr>
    <p:cViewPr>
      <p:scale>
        <a:sx n="100" d="100"/>
        <a:sy n="100" d="100"/>
      </p:scale>
      <p:origin x="0" y="-9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8f8604fa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8f8604f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8675bbf8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b8675bbf8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68f8604fa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68f8604fa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8f8604fa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8f8604fa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726984B8-26AB-E7C8-793A-3C7A28F66138}"/>
            </a:ext>
          </a:extLst>
        </p:cNvPr>
        <p:cNvGrpSpPr/>
        <p:nvPr/>
      </p:nvGrpSpPr>
      <p:grpSpPr>
        <a:xfrm>
          <a:off x="0" y="0"/>
          <a:ext cx="0" cy="0"/>
          <a:chOff x="0" y="0"/>
          <a:chExt cx="0" cy="0"/>
        </a:xfrm>
      </p:grpSpPr>
      <p:sp>
        <p:nvSpPr>
          <p:cNvPr id="102" name="Google Shape;102;g268f8604fa1_0_40:notes">
            <a:extLst>
              <a:ext uri="{FF2B5EF4-FFF2-40B4-BE49-F238E27FC236}">
                <a16:creationId xmlns:a16="http://schemas.microsoft.com/office/drawing/2014/main" id="{F88E6A4F-071C-CD7D-CF04-1445BA54BF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8f8604fa1_0_40:notes">
            <a:extLst>
              <a:ext uri="{FF2B5EF4-FFF2-40B4-BE49-F238E27FC236}">
                <a16:creationId xmlns:a16="http://schemas.microsoft.com/office/drawing/2014/main" id="{18DC54C8-6FAC-3508-8238-E7E7276625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86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9FB18FA2-CBD9-2454-67D9-C19E5BBA8FBF}"/>
            </a:ext>
          </a:extLst>
        </p:cNvPr>
        <p:cNvGrpSpPr/>
        <p:nvPr/>
      </p:nvGrpSpPr>
      <p:grpSpPr>
        <a:xfrm>
          <a:off x="0" y="0"/>
          <a:ext cx="0" cy="0"/>
          <a:chOff x="0" y="0"/>
          <a:chExt cx="0" cy="0"/>
        </a:xfrm>
      </p:grpSpPr>
      <p:sp>
        <p:nvSpPr>
          <p:cNvPr id="102" name="Google Shape;102;g268f8604fa1_0_40:notes">
            <a:extLst>
              <a:ext uri="{FF2B5EF4-FFF2-40B4-BE49-F238E27FC236}">
                <a16:creationId xmlns:a16="http://schemas.microsoft.com/office/drawing/2014/main" id="{61CC586A-2C91-D7C8-F12B-4CFF3C913A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68f8604fa1_0_40:notes">
            <a:extLst>
              <a:ext uri="{FF2B5EF4-FFF2-40B4-BE49-F238E27FC236}">
                <a16:creationId xmlns:a16="http://schemas.microsoft.com/office/drawing/2014/main" id="{E881B0F6-0166-0731-9752-B8650DD46E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794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8675bbf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8675bbf8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b8675bbf8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b8675bbf8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b8675bbf8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b8675bbf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8f8604f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8f8604f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ECC69157-FC84-18A1-1F65-BB8B4A2B5E63}"/>
            </a:ext>
          </a:extLst>
        </p:cNvPr>
        <p:cNvGrpSpPr/>
        <p:nvPr/>
      </p:nvGrpSpPr>
      <p:grpSpPr>
        <a:xfrm>
          <a:off x="0" y="0"/>
          <a:ext cx="0" cy="0"/>
          <a:chOff x="0" y="0"/>
          <a:chExt cx="0" cy="0"/>
        </a:xfrm>
      </p:grpSpPr>
      <p:sp>
        <p:nvSpPr>
          <p:cNvPr id="60" name="Google Shape;60;g268f8604fa1_0_0:notes">
            <a:extLst>
              <a:ext uri="{FF2B5EF4-FFF2-40B4-BE49-F238E27FC236}">
                <a16:creationId xmlns:a16="http://schemas.microsoft.com/office/drawing/2014/main" id="{7E960605-056A-71B5-0EAB-B0910973E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8f8604fa1_0_0:notes">
            <a:extLst>
              <a:ext uri="{FF2B5EF4-FFF2-40B4-BE49-F238E27FC236}">
                <a16:creationId xmlns:a16="http://schemas.microsoft.com/office/drawing/2014/main" id="{9ABE8B5E-B1A8-A6B1-1083-B2B407ED4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88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6D82A847-D808-3E47-E548-79323FCC5391}"/>
            </a:ext>
          </a:extLst>
        </p:cNvPr>
        <p:cNvGrpSpPr/>
        <p:nvPr/>
      </p:nvGrpSpPr>
      <p:grpSpPr>
        <a:xfrm>
          <a:off x="0" y="0"/>
          <a:ext cx="0" cy="0"/>
          <a:chOff x="0" y="0"/>
          <a:chExt cx="0" cy="0"/>
        </a:xfrm>
      </p:grpSpPr>
      <p:sp>
        <p:nvSpPr>
          <p:cNvPr id="60" name="Google Shape;60;g268f8604fa1_0_0:notes">
            <a:extLst>
              <a:ext uri="{FF2B5EF4-FFF2-40B4-BE49-F238E27FC236}">
                <a16:creationId xmlns:a16="http://schemas.microsoft.com/office/drawing/2014/main" id="{DC637317-7974-74F4-C610-84A8CA534D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8f8604fa1_0_0:notes">
            <a:extLst>
              <a:ext uri="{FF2B5EF4-FFF2-40B4-BE49-F238E27FC236}">
                <a16:creationId xmlns:a16="http://schemas.microsoft.com/office/drawing/2014/main" id="{20D3E57B-692B-DBA7-07AB-6AF069C554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20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3BCB099-36DA-DBB9-519E-F11C144AEBB9}"/>
            </a:ext>
          </a:extLst>
        </p:cNvPr>
        <p:cNvGrpSpPr/>
        <p:nvPr/>
      </p:nvGrpSpPr>
      <p:grpSpPr>
        <a:xfrm>
          <a:off x="0" y="0"/>
          <a:ext cx="0" cy="0"/>
          <a:chOff x="0" y="0"/>
          <a:chExt cx="0" cy="0"/>
        </a:xfrm>
      </p:grpSpPr>
      <p:sp>
        <p:nvSpPr>
          <p:cNvPr id="60" name="Google Shape;60;g268f8604fa1_0_0:notes">
            <a:extLst>
              <a:ext uri="{FF2B5EF4-FFF2-40B4-BE49-F238E27FC236}">
                <a16:creationId xmlns:a16="http://schemas.microsoft.com/office/drawing/2014/main" id="{8351E4DB-CFD7-0929-458C-3FD87C07CA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8f8604fa1_0_0:notes">
            <a:extLst>
              <a:ext uri="{FF2B5EF4-FFF2-40B4-BE49-F238E27FC236}">
                <a16:creationId xmlns:a16="http://schemas.microsoft.com/office/drawing/2014/main" id="{AC685DBD-88C3-CA63-1049-EB2292E289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Anxiety Disorders: Neurodiverse individuals may experience heightened levels of anxiety, including generalized anxiety disorder, social anxiety disorder, and specific phobias.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Depression: Feelings of sadness, hopelessness, and low mood can affect neurodiverse individuals, sometimes as a result of social challenges or difficulties in navigating the world.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Attention Deficit Hyperactivity Disorder (ADHD) and Impulsivity: ADHD is often associated with difficulties in focusing, impulsivity, and hyperactivity, which can lead to challenges in daily functioning and self-esteem.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Sensory Overload: Many neurodiverse individuals experience sensory processing difficulties, leading to sensory overload in environments with excessive stimuli. This can trigger anxiety, panic attacks, or meltdowns.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Executive Functioning Challenges: Difficulties with executive functioning, such as organization, planning, and time management, can lead to stress and frustration, impacting mental well-being.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Social Isolation and Loneliness: Challenges in social interactions and communication can contribute to feelings of isolation and loneliness, which in turn can negatively impact mental health.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Emotional Regulation: Neurodiverse individuals may struggle with regulating their emotions, leading to difficulties in managing stress, anger, or frustration.</a:t>
            </a:r>
            <a:endParaRPr dirty="0"/>
          </a:p>
        </p:txBody>
      </p:sp>
    </p:spTree>
    <p:extLst>
      <p:ext uri="{BB962C8B-B14F-4D97-AF65-F5344CB8AC3E}">
        <p14:creationId xmlns:p14="http://schemas.microsoft.com/office/powerpoint/2010/main" val="357504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68f8604f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68f8604f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b8675bbf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b8675bbf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Sensory issues that are draining the battery too much and too fast and they can’t learn the new habits or have depression relief.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49A50DD0-7D9D-1309-76EF-2062EE246D10}"/>
            </a:ext>
          </a:extLst>
        </p:cNvPr>
        <p:cNvGrpSpPr/>
        <p:nvPr/>
      </p:nvGrpSpPr>
      <p:grpSpPr>
        <a:xfrm>
          <a:off x="0" y="0"/>
          <a:ext cx="0" cy="0"/>
          <a:chOff x="0" y="0"/>
          <a:chExt cx="0" cy="0"/>
        </a:xfrm>
      </p:grpSpPr>
      <p:sp>
        <p:nvSpPr>
          <p:cNvPr id="60" name="Google Shape;60;g268f8604fa1_0_0:notes">
            <a:extLst>
              <a:ext uri="{FF2B5EF4-FFF2-40B4-BE49-F238E27FC236}">
                <a16:creationId xmlns:a16="http://schemas.microsoft.com/office/drawing/2014/main" id="{63B82598-A97E-A52B-7F99-33D07BD56B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8f8604fa1_0_0:notes">
            <a:extLst>
              <a:ext uri="{FF2B5EF4-FFF2-40B4-BE49-F238E27FC236}">
                <a16:creationId xmlns:a16="http://schemas.microsoft.com/office/drawing/2014/main" id="{A11D0DFB-6230-68E5-259B-F0E1ABC7BF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Anxiety Disorders: Neurodiverse individuals may experience heightened levels of anxiety, including generalized anxiety disorder, social anxiety disorder, and specific phobias.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Depression: Feelings of sadness, hopelessness, and low mood can affect neurodiverse individuals, sometimes as a result of social challenges or difficulties in navigating the world.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Attention Deficit Hyperactivity Disorder (ADHD) and Impulsivity: ADHD is often associated with difficulties in focusing, impulsivity, and hyperactivity, which can lead to challenges in daily functioning and self-esteem.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Sensory Overload: Many neurodiverse individuals experience sensory processing difficulties, leading to sensory overload in environments with excessive stimuli. This can trigger anxiety, panic attacks, or meltdowns.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Executive Functioning Challenges: Difficulties with executive functioning, such as organization, planning, and time management, can lead to stress and frustration, impacting mental well-being.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Social Isolation and Loneliness: Challenges in social interactions and communication can contribute to feelings of isolation and loneliness, which in turn can negatively impact mental health.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Emotional Regulation: Neurodiverse individuals may struggle with regulating their emotions, leading to difficulties in managing stress, anger, or frustration.</a:t>
            </a:r>
            <a:endParaRPr dirty="0"/>
          </a:p>
        </p:txBody>
      </p:sp>
    </p:spTree>
    <p:extLst>
      <p:ext uri="{BB962C8B-B14F-4D97-AF65-F5344CB8AC3E}">
        <p14:creationId xmlns:p14="http://schemas.microsoft.com/office/powerpoint/2010/main" val="257086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8f8604fa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8f8604fa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Masking is usually a survival skill that’s automatic</a:t>
            </a:r>
          </a:p>
          <a:p>
            <a:pPr marL="0" lvl="0" indent="0" algn="l" rtl="0">
              <a:spcBef>
                <a:spcPts val="0"/>
              </a:spcBef>
              <a:spcAft>
                <a:spcPts val="0"/>
              </a:spcAft>
              <a:buNone/>
            </a:pPr>
            <a:r>
              <a:rPr lang="en-US" dirty="0"/>
              <a:t>Need to learn how to make it a tool</a:t>
            </a:r>
          </a:p>
          <a:p>
            <a:pPr marL="0" lvl="0" indent="0" algn="l" rtl="0">
              <a:spcBef>
                <a:spcPts val="0"/>
              </a:spcBef>
              <a:spcAft>
                <a:spcPts val="0"/>
              </a:spcAft>
              <a:buNone/>
            </a:pPr>
            <a:r>
              <a:rPr lang="en-US" dirty="0"/>
              <a:t>If you mask all the time, you don’t form relationships.  You’re not really yourself and it’s exhausting.  </a:t>
            </a:r>
          </a:p>
          <a:p>
            <a:pPr marL="0" lvl="0" indent="0" algn="l" rtl="0">
              <a:spcBef>
                <a:spcPts val="0"/>
              </a:spcBef>
              <a:spcAft>
                <a:spcPts val="0"/>
              </a:spcAft>
              <a:buNone/>
            </a:pPr>
            <a:r>
              <a:rPr lang="en-US" dirty="0"/>
              <a:t>As professionals, we don’t want to be telling people to mask up and be ok with it.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uniquecs.co.uk/blog/is-ocd-considered-a-neurodivergence/#:~:text=The%20impact%20of%20OCD%20extends,movement%20in%20individuals%20with%20OCD" TargetMode="External"/><Relationship Id="rId3" Type="http://schemas.openxmlformats.org/officeDocument/2006/relationships/hyperlink" Target="https://psycnet.apa.org/doi/10.1080/08856257.2017.1312797" TargetMode="External"/><Relationship Id="rId7" Type="http://schemas.openxmlformats.org/officeDocument/2006/relationships/hyperlink" Target="https://www.facebook.com/photo.php?fbid=262883763317314&amp;id=100087870753308&amp;set=a.10108797949689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doi.org/10.1177/1362361320919286" TargetMode="External"/><Relationship Id="rId5" Type="http://schemas.openxmlformats.org/officeDocument/2006/relationships/hyperlink" Target="https://insar.confex.com/insar/2019/webprogram/Paper30110.html" TargetMode="External"/><Relationship Id="rId4" Type="http://schemas.openxmlformats.org/officeDocument/2006/relationships/hyperlink" Target="https://doi.org/10.1186/s13229-021-0042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t>The Neurodivergent Community: Strategies to Address Mental Health</a:t>
            </a:r>
            <a:endParaRPr sz="4400" dirty="0"/>
          </a:p>
        </p:txBody>
      </p:sp>
      <p:sp>
        <p:nvSpPr>
          <p:cNvPr id="57" name="Google Shape;57;p13"/>
          <p:cNvSpPr txBox="1">
            <a:spLocks noGrp="1"/>
          </p:cNvSpPr>
          <p:nvPr>
            <p:ph type="subTitle" idx="1"/>
          </p:nvPr>
        </p:nvSpPr>
        <p:spPr>
          <a:xfrm>
            <a:off x="311700" y="3890848"/>
            <a:ext cx="8520600" cy="7335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Melissa Blackmer, MBA, LMFT, LMHC </a:t>
            </a:r>
            <a:endParaRPr/>
          </a:p>
          <a:p>
            <a:pPr marL="0" lvl="0" indent="0" algn="ctr" rtl="0">
              <a:spcBef>
                <a:spcPts val="0"/>
              </a:spcBef>
              <a:spcAft>
                <a:spcPts val="0"/>
              </a:spcAft>
              <a:buNone/>
            </a:pPr>
            <a:r>
              <a:rPr lang="en"/>
              <a:t>Kelsey Darmochwal, LMHC, NCC </a:t>
            </a:r>
            <a:endParaRPr/>
          </a:p>
        </p:txBody>
      </p:sp>
      <p:pic>
        <p:nvPicPr>
          <p:cNvPr id="58" name="Google Shape;58;p13"/>
          <p:cNvPicPr preferRelativeResize="0"/>
          <p:nvPr/>
        </p:nvPicPr>
        <p:blipFill>
          <a:blip r:embed="rId3">
            <a:alphaModFix/>
          </a:blip>
          <a:stretch>
            <a:fillRect/>
          </a:stretch>
        </p:blipFill>
        <p:spPr>
          <a:xfrm>
            <a:off x="3306823" y="2449298"/>
            <a:ext cx="2166225" cy="144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Masking? </a:t>
            </a:r>
            <a:endParaRPr/>
          </a:p>
        </p:txBody>
      </p:sp>
      <p:sp>
        <p:nvSpPr>
          <p:cNvPr id="112" name="Google Shape;112;p21"/>
          <p:cNvSpPr txBox="1">
            <a:spLocks noGrp="1"/>
          </p:cNvSpPr>
          <p:nvPr>
            <p:ph type="body" idx="1"/>
          </p:nvPr>
        </p:nvSpPr>
        <p:spPr>
          <a:xfrm>
            <a:off x="311800" y="1080928"/>
            <a:ext cx="5033700" cy="3498600"/>
          </a:xfrm>
          <a:prstGeom prst="rect">
            <a:avLst/>
          </a:prstGeom>
        </p:spPr>
        <p:txBody>
          <a:bodyPr spcFirstLastPara="1" wrap="square" lIns="91425" tIns="91425" rIns="91425" bIns="91425" anchor="t" anchorCtr="0">
            <a:normAutofit fontScale="85000" lnSpcReduction="20000"/>
          </a:bodyPr>
          <a:lstStyle/>
          <a:p>
            <a:pPr marL="285750" indent="-285750">
              <a:buFont typeface="Arial" panose="020B0604020202020204" pitchFamily="34" charset="0"/>
              <a:buChar char="•"/>
            </a:pPr>
            <a:r>
              <a:rPr lang="en" dirty="0"/>
              <a:t>Masking, or camoflaging, is suppressing natural personality traits or symptoms of neurodiversity to conform to societal norms and/or avoid ostracism or abuse. It is a largely unrecognized protective device developed over a person’s lifetime. </a:t>
            </a:r>
            <a:endParaRPr dirty="0"/>
          </a:p>
          <a:p>
            <a:pPr marL="285750" indent="-285750">
              <a:spcBef>
                <a:spcPts val="1200"/>
              </a:spcBef>
              <a:buFont typeface="Arial" panose="020B0604020202020204" pitchFamily="34" charset="0"/>
              <a:buChar char="•"/>
            </a:pPr>
            <a:endParaRPr dirty="0"/>
          </a:p>
          <a:p>
            <a:pPr marL="285750" indent="-285750">
              <a:spcBef>
                <a:spcPts val="1200"/>
              </a:spcBef>
              <a:buFont typeface="Arial" panose="020B0604020202020204" pitchFamily="34" charset="0"/>
              <a:buChar char="•"/>
            </a:pPr>
            <a:r>
              <a:rPr lang="en" dirty="0"/>
              <a:t>Many ND individuals are not consciously aware of masking behaviors. </a:t>
            </a:r>
            <a:endParaRPr dirty="0"/>
          </a:p>
          <a:p>
            <a:pPr marL="285750" indent="-285750">
              <a:spcBef>
                <a:spcPts val="1200"/>
              </a:spcBef>
              <a:buFont typeface="Arial" panose="020B0604020202020204" pitchFamily="34" charset="0"/>
              <a:buChar char="•"/>
            </a:pPr>
            <a:endParaRPr dirty="0"/>
          </a:p>
          <a:p>
            <a:pPr marL="285750" indent="-285750">
              <a:spcBef>
                <a:spcPts val="1200"/>
              </a:spcBef>
              <a:buFont typeface="Arial" panose="020B0604020202020204" pitchFamily="34" charset="0"/>
              <a:buChar char="•"/>
            </a:pPr>
            <a:r>
              <a:rPr lang="en" dirty="0"/>
              <a:t>Consider the experience of your first job interview. What did you so or say differently in that context versus when you are with a trusted friend? </a:t>
            </a:r>
            <a:endParaRPr dirty="0"/>
          </a:p>
          <a:p>
            <a:pPr marL="0" lvl="0" indent="0" algn="l" rtl="0">
              <a:spcBef>
                <a:spcPts val="1200"/>
              </a:spcBef>
              <a:spcAft>
                <a:spcPts val="1200"/>
              </a:spcAft>
              <a:buNone/>
            </a:pPr>
            <a:endParaRPr dirty="0"/>
          </a:p>
        </p:txBody>
      </p:sp>
      <p:pic>
        <p:nvPicPr>
          <p:cNvPr id="113" name="Google Shape;113;p21"/>
          <p:cNvPicPr preferRelativeResize="0"/>
          <p:nvPr/>
        </p:nvPicPr>
        <p:blipFill rotWithShape="1">
          <a:blip r:embed="rId3">
            <a:alphaModFix/>
          </a:blip>
          <a:srcRect l="8064" r="15564"/>
          <a:stretch/>
        </p:blipFill>
        <p:spPr>
          <a:xfrm rot="-5400000">
            <a:off x="6090299" y="992501"/>
            <a:ext cx="1997201" cy="34867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Unmasking? </a:t>
            </a:r>
            <a:endParaRPr/>
          </a:p>
        </p:txBody>
      </p:sp>
      <p:sp>
        <p:nvSpPr>
          <p:cNvPr id="119" name="Google Shape;119;p22"/>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fontScale="85000" lnSpcReduction="20000"/>
          </a:bodyPr>
          <a:lstStyle/>
          <a:p>
            <a:pPr marL="285750" lvl="0" indent="-285750" algn="l" rtl="0">
              <a:spcBef>
                <a:spcPts val="0"/>
              </a:spcBef>
              <a:spcAft>
                <a:spcPts val="0"/>
              </a:spcAft>
              <a:buFont typeface="Arial" panose="020B0604020202020204" pitchFamily="34" charset="0"/>
              <a:buChar char="•"/>
            </a:pPr>
            <a:r>
              <a:rPr lang="en" dirty="0"/>
              <a:t>Research and experience demonstrate that Neurodivergent (ND) peer to peer communication is highly effective. </a:t>
            </a:r>
            <a:endParaRPr dirty="0"/>
          </a:p>
          <a:p>
            <a:pPr marL="285750" indent="-285750">
              <a:spcBef>
                <a:spcPts val="1200"/>
              </a:spcBef>
              <a:buFont typeface="Arial" panose="020B0604020202020204" pitchFamily="34" charset="0"/>
              <a:buChar char="•"/>
            </a:pPr>
            <a:r>
              <a:rPr lang="en" dirty="0"/>
              <a:t>Neuroptypical (NT) social skills vary from ND social skills, and both are valid ways to communicate.</a:t>
            </a:r>
            <a:endParaRPr dirty="0"/>
          </a:p>
          <a:p>
            <a:pPr marL="285750" lvl="0" indent="-285750" algn="l" rtl="0">
              <a:spcBef>
                <a:spcPts val="1200"/>
              </a:spcBef>
              <a:spcAft>
                <a:spcPts val="0"/>
              </a:spcAft>
              <a:buFont typeface="Arial" panose="020B0604020202020204" pitchFamily="34" charset="0"/>
              <a:buChar char="•"/>
            </a:pPr>
            <a:r>
              <a:rPr lang="en" dirty="0"/>
              <a:t>The double empathy problem is in part why there is communication struggles in ND and NT communication. </a:t>
            </a:r>
          </a:p>
          <a:p>
            <a:pPr marL="285750" lvl="0" indent="-285750" algn="l" rtl="0">
              <a:spcBef>
                <a:spcPts val="1200"/>
              </a:spcBef>
              <a:spcAft>
                <a:spcPts val="0"/>
              </a:spcAft>
              <a:buFont typeface="Arial" panose="020B0604020202020204" pitchFamily="34" charset="0"/>
              <a:buChar char="•"/>
            </a:pPr>
            <a:r>
              <a:rPr lang="en" dirty="0"/>
              <a:t>Unmasking is often an important part in healing anxiety, depression, burnout, and other comorbid mental health concerns. </a:t>
            </a:r>
            <a:endParaRPr dirty="0"/>
          </a:p>
        </p:txBody>
      </p:sp>
      <p:pic>
        <p:nvPicPr>
          <p:cNvPr id="2" name="Picture 1">
            <a:extLst>
              <a:ext uri="{FF2B5EF4-FFF2-40B4-BE49-F238E27FC236}">
                <a16:creationId xmlns:a16="http://schemas.microsoft.com/office/drawing/2014/main" id="{9DC3B556-B834-62BF-9AB6-FEB05428A51A}"/>
              </a:ext>
            </a:extLst>
          </p:cNvPr>
          <p:cNvPicPr>
            <a:picLocks noChangeAspect="1"/>
          </p:cNvPicPr>
          <p:nvPr/>
        </p:nvPicPr>
        <p:blipFill rotWithShape="1">
          <a:blip r:embed="rId3"/>
          <a:srcRect l="12916" r="10327"/>
          <a:stretch/>
        </p:blipFill>
        <p:spPr>
          <a:xfrm>
            <a:off x="4945408" y="1267340"/>
            <a:ext cx="3738209" cy="2924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Importance of Authentic Self </a:t>
            </a:r>
            <a:endParaRPr dirty="0"/>
          </a:p>
        </p:txBody>
      </p:sp>
      <p:sp>
        <p:nvSpPr>
          <p:cNvPr id="137" name="Google Shape;137;p25"/>
          <p:cNvSpPr txBox="1">
            <a:spLocks noGrp="1"/>
          </p:cNvSpPr>
          <p:nvPr>
            <p:ph type="body" idx="1"/>
          </p:nvPr>
        </p:nvSpPr>
        <p:spPr>
          <a:xfrm>
            <a:off x="311700" y="1152475"/>
            <a:ext cx="5375422" cy="3416400"/>
          </a:xfrm>
          <a:prstGeom prst="rect">
            <a:avLst/>
          </a:prstGeom>
        </p:spPr>
        <p:txBody>
          <a:bodyPr spcFirstLastPara="1" wrap="square" lIns="91425" tIns="91425" rIns="91425" bIns="91425" anchor="t" anchorCtr="0">
            <a:noAutofit/>
          </a:bodyPr>
          <a:lstStyle/>
          <a:p>
            <a:pPr marL="285750" lvl="0" indent="-285750">
              <a:spcBef>
                <a:spcPts val="1200"/>
              </a:spcBef>
              <a:spcAft>
                <a:spcPts val="1200"/>
              </a:spcAft>
              <a:buFont typeface="Arial" panose="020B0604020202020204" pitchFamily="34" charset="0"/>
              <a:buChar char="•"/>
            </a:pPr>
            <a:r>
              <a:rPr lang="en-US" sz="1600" dirty="0">
                <a:solidFill>
                  <a:schemeClr val="bg2">
                    <a:lumMod val="50000"/>
                  </a:schemeClr>
                </a:solidFill>
              </a:rPr>
              <a:t>When authentic self is suppressed, relationships  are suppressed, love and belonging needs are not met, and ND individuals express feeling “lost”,  “alone”, “misunderstood”, and “broken.”</a:t>
            </a:r>
          </a:p>
          <a:p>
            <a:pPr marL="285750" lvl="0" indent="-285750" algn="l" rtl="0">
              <a:lnSpc>
                <a:spcPct val="115000"/>
              </a:lnSpc>
              <a:spcBef>
                <a:spcPts val="1200"/>
              </a:spcBef>
              <a:spcAft>
                <a:spcPts val="1200"/>
              </a:spcAft>
              <a:buFont typeface="Arial" panose="020B0604020202020204" pitchFamily="34" charset="0"/>
              <a:buChar char="•"/>
            </a:pPr>
            <a:r>
              <a:rPr lang="en" sz="1600" dirty="0">
                <a:solidFill>
                  <a:schemeClr val="bg2">
                    <a:lumMod val="50000"/>
                  </a:schemeClr>
                </a:solidFill>
              </a:rPr>
              <a:t>Having others show interest in your interests and ideas is very important, but there are less opportunities for this to occur in day-to-day settings, especially as IQ increases. Helping students get connected with others who can engage with them is vital for gifted and profoundly gifted teens. 	</a:t>
            </a:r>
          </a:p>
          <a:p>
            <a:pPr marL="285750" lvl="0" indent="-285750" algn="l" rtl="0">
              <a:lnSpc>
                <a:spcPct val="115000"/>
              </a:lnSpc>
              <a:spcBef>
                <a:spcPts val="1200"/>
              </a:spcBef>
              <a:spcAft>
                <a:spcPts val="1200"/>
              </a:spcAft>
              <a:buFont typeface="Wingdings" panose="05000000000000000000" pitchFamily="2" charset="2"/>
              <a:buChar char="v"/>
            </a:pPr>
            <a:endParaRPr sz="1600" dirty="0">
              <a:solidFill>
                <a:schemeClr val="bg2">
                  <a:lumMod val="50000"/>
                </a:schemeClr>
              </a:solidFill>
            </a:endParaRPr>
          </a:p>
        </p:txBody>
      </p:sp>
      <p:pic>
        <p:nvPicPr>
          <p:cNvPr id="1026" name="Picture 2" descr="Authentic stamp Royalty Free Vector Image - VectorStock">
            <a:extLst>
              <a:ext uri="{FF2B5EF4-FFF2-40B4-BE49-F238E27FC236}">
                <a16:creationId xmlns:a16="http://schemas.microsoft.com/office/drawing/2014/main" id="{F7F731DD-3F14-D9FD-B6B8-6A613BBE2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8" t="-1056" r="1" b="8942"/>
          <a:stretch/>
        </p:blipFill>
        <p:spPr bwMode="auto">
          <a:xfrm>
            <a:off x="5813843" y="1509132"/>
            <a:ext cx="3018457" cy="25350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7" name="Picture 6">
            <a:extLst>
              <a:ext uri="{FF2B5EF4-FFF2-40B4-BE49-F238E27FC236}">
                <a16:creationId xmlns:a16="http://schemas.microsoft.com/office/drawing/2014/main" id="{CACA5D74-FF96-758D-78A9-B85EA38033E0}"/>
              </a:ext>
            </a:extLst>
          </p:cNvPr>
          <p:cNvPicPr>
            <a:picLocks noChangeAspect="1"/>
          </p:cNvPicPr>
          <p:nvPr/>
        </p:nvPicPr>
        <p:blipFill rotWithShape="1">
          <a:blip r:embed="rId3"/>
          <a:srcRect l="3472" r="3930"/>
          <a:stretch/>
        </p:blipFill>
        <p:spPr>
          <a:xfrm>
            <a:off x="297364" y="531545"/>
            <a:ext cx="4029309" cy="4214225"/>
          </a:xfrm>
          <a:prstGeom prst="rect">
            <a:avLst/>
          </a:prstGeom>
        </p:spPr>
      </p:pic>
      <p:sp>
        <p:nvSpPr>
          <p:cNvPr id="124" name="Google Shape;124;p23"/>
          <p:cNvSpPr txBox="1">
            <a:spLocks noGrp="1"/>
          </p:cNvSpPr>
          <p:nvPr>
            <p:ph type="title"/>
          </p:nvPr>
        </p:nvSpPr>
        <p:spPr>
          <a:xfrm>
            <a:off x="4653774" y="259173"/>
            <a:ext cx="4029309" cy="139122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Masking can be a tool in the toolkit – but it can’t be the only one</a:t>
            </a:r>
            <a:endParaRPr sz="2000" dirty="0"/>
          </a:p>
        </p:txBody>
      </p:sp>
      <p:sp>
        <p:nvSpPr>
          <p:cNvPr id="125" name="Google Shape;125;p23"/>
          <p:cNvSpPr txBox="1">
            <a:spLocks noGrp="1"/>
          </p:cNvSpPr>
          <p:nvPr>
            <p:ph type="body" idx="1"/>
          </p:nvPr>
        </p:nvSpPr>
        <p:spPr>
          <a:xfrm>
            <a:off x="4572000" y="1471973"/>
            <a:ext cx="4423851" cy="29820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 sz="1450" dirty="0"/>
              <a:t>Masking is a survival tool, and in some situations our world is not yet safe for an unmasked ND individual. ( Keep advocating everyone!) </a:t>
            </a:r>
            <a:endParaRPr sz="1450" dirty="0"/>
          </a:p>
          <a:p>
            <a:pPr marL="285750" indent="-285750">
              <a:spcBef>
                <a:spcPts val="1200"/>
              </a:spcBef>
              <a:buFont typeface="Arial" panose="020B0604020202020204" pitchFamily="34" charset="0"/>
              <a:buChar char="•"/>
            </a:pPr>
            <a:r>
              <a:rPr lang="en" sz="1450" dirty="0"/>
              <a:t>Masking is linked with increased time in fight/flight/freeze, decreased connection, distancing from coping skills that work, decreased in self-esteem, eating disorders and suicide. </a:t>
            </a:r>
            <a:endParaRPr sz="1450" dirty="0"/>
          </a:p>
          <a:p>
            <a:pPr marL="285750" indent="-285750">
              <a:spcBef>
                <a:spcPts val="1200"/>
              </a:spcBef>
              <a:spcAft>
                <a:spcPts val="1200"/>
              </a:spcAft>
              <a:buFont typeface="Arial" panose="020B0604020202020204" pitchFamily="34" charset="0"/>
              <a:buChar char="•"/>
            </a:pPr>
            <a:r>
              <a:rPr lang="en" sz="1450" dirty="0"/>
              <a:t>Being able to CHOOSE when they mask or be themselves is a crucial part of reducing trauma for ND individuals. </a:t>
            </a:r>
            <a:endParaRPr sz="1450" dirty="0"/>
          </a:p>
        </p:txBody>
      </p:sp>
      <p:cxnSp>
        <p:nvCxnSpPr>
          <p:cNvPr id="9" name="Straight Connector 8">
            <a:extLst>
              <a:ext uri="{FF2B5EF4-FFF2-40B4-BE49-F238E27FC236}">
                <a16:creationId xmlns:a16="http://schemas.microsoft.com/office/drawing/2014/main" id="{011C5939-716E-5943-3606-0756C1D40CE0}"/>
              </a:ext>
            </a:extLst>
          </p:cNvPr>
          <p:cNvCxnSpPr/>
          <p:nvPr/>
        </p:nvCxnSpPr>
        <p:spPr>
          <a:xfrm>
            <a:off x="4386146" y="468351"/>
            <a:ext cx="0" cy="427741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Neurodivergent Affirming Care</a:t>
            </a:r>
            <a:endParaRPr dirty="0"/>
          </a:p>
        </p:txBody>
      </p:sp>
      <p:sp>
        <p:nvSpPr>
          <p:cNvPr id="106" name="Google Shape;106;p20"/>
          <p:cNvSpPr txBox="1">
            <a:spLocks noGrp="1"/>
          </p:cNvSpPr>
          <p:nvPr>
            <p:ph type="body" idx="1"/>
          </p:nvPr>
        </p:nvSpPr>
        <p:spPr>
          <a:xfrm>
            <a:off x="311700" y="1017725"/>
            <a:ext cx="8520600" cy="3551400"/>
          </a:xfrm>
          <a:prstGeom prst="rect">
            <a:avLst/>
          </a:prstGeom>
        </p:spPr>
        <p:txBody>
          <a:bodyPr spcFirstLastPara="1" wrap="square" lIns="91425" tIns="91425" rIns="91425" bIns="91425" anchor="t" anchorCtr="0">
            <a:normAutofit/>
          </a:bodyPr>
          <a:lstStyle/>
          <a:p>
            <a:pPr marL="285750" indent="-285750">
              <a:buFont typeface="Arial" panose="020B0604020202020204" pitchFamily="34" charset="0"/>
              <a:buChar char="•"/>
            </a:pPr>
            <a:r>
              <a:rPr lang="en-US" dirty="0"/>
              <a:t>Social skills and EF should not be where we start! </a:t>
            </a:r>
          </a:p>
          <a:p>
            <a:pPr marL="285750" indent="-285750">
              <a:buFont typeface="Arial" panose="020B0604020202020204" pitchFamily="34" charset="0"/>
              <a:buChar char="•"/>
            </a:pPr>
            <a:endParaRPr lang="en-US" dirty="0"/>
          </a:p>
          <a:p>
            <a:pPr marL="285750" lvl="0" indent="-285750" algn="l" rtl="0">
              <a:spcBef>
                <a:spcPts val="0"/>
              </a:spcBef>
              <a:spcAft>
                <a:spcPts val="0"/>
              </a:spcAft>
              <a:buFont typeface="Arial" panose="020B0604020202020204" pitchFamily="34" charset="0"/>
              <a:buChar char="•"/>
            </a:pPr>
            <a:r>
              <a:rPr lang="en" dirty="0"/>
              <a:t>ND affirming care starts with psychoeducation of their neurotype. Helping them understand why their brain is wired different so they have more space and grace for themselves. </a:t>
            </a:r>
            <a:endParaRPr dirty="0"/>
          </a:p>
          <a:p>
            <a:pPr marL="285750" indent="-285750">
              <a:spcBef>
                <a:spcPts val="1200"/>
              </a:spcBef>
              <a:buFont typeface="Arial" panose="020B0604020202020204" pitchFamily="34" charset="0"/>
              <a:buChar char="•"/>
            </a:pPr>
            <a:r>
              <a:rPr lang="en" dirty="0"/>
              <a:t>Sensory accommodations and modifications. </a:t>
            </a:r>
            <a:endParaRPr dirty="0"/>
          </a:p>
          <a:p>
            <a:pPr marL="285750" lvl="0" indent="-285750" algn="l" rtl="0">
              <a:spcBef>
                <a:spcPts val="1200"/>
              </a:spcBef>
              <a:spcAft>
                <a:spcPts val="0"/>
              </a:spcAft>
              <a:buFont typeface="Arial" panose="020B0604020202020204" pitchFamily="34" charset="0"/>
              <a:buChar char="•"/>
            </a:pPr>
            <a:r>
              <a:rPr lang="en" dirty="0"/>
              <a:t>Emotional psychoeducation and awareness, especially for Alexithymic clients and their family members.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EAE1B25E-7D4D-1E7C-E15D-A581E367951D}"/>
            </a:ext>
          </a:extLst>
        </p:cNvPr>
        <p:cNvGrpSpPr/>
        <p:nvPr/>
      </p:nvGrpSpPr>
      <p:grpSpPr>
        <a:xfrm>
          <a:off x="0" y="0"/>
          <a:ext cx="0" cy="0"/>
          <a:chOff x="0" y="0"/>
          <a:chExt cx="0" cy="0"/>
        </a:xfrm>
      </p:grpSpPr>
      <p:sp>
        <p:nvSpPr>
          <p:cNvPr id="105" name="Google Shape;105;p20">
            <a:extLst>
              <a:ext uri="{FF2B5EF4-FFF2-40B4-BE49-F238E27FC236}">
                <a16:creationId xmlns:a16="http://schemas.microsoft.com/office/drawing/2014/main" id="{8A238EBA-81C1-7D4C-8A29-BADB6985784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Neurodivergent Affirming Care</a:t>
            </a:r>
            <a:endParaRPr dirty="0"/>
          </a:p>
        </p:txBody>
      </p:sp>
      <p:sp>
        <p:nvSpPr>
          <p:cNvPr id="106" name="Google Shape;106;p20">
            <a:extLst>
              <a:ext uri="{FF2B5EF4-FFF2-40B4-BE49-F238E27FC236}">
                <a16:creationId xmlns:a16="http://schemas.microsoft.com/office/drawing/2014/main" id="{AF32A7D0-8E9D-228B-9055-2F0708AAF139}"/>
              </a:ext>
            </a:extLst>
          </p:cNvPr>
          <p:cNvSpPr txBox="1">
            <a:spLocks noGrp="1"/>
          </p:cNvSpPr>
          <p:nvPr>
            <p:ph type="body" idx="1"/>
          </p:nvPr>
        </p:nvSpPr>
        <p:spPr>
          <a:xfrm>
            <a:off x="311700" y="1017725"/>
            <a:ext cx="8520600" cy="3551400"/>
          </a:xfrm>
          <a:prstGeom prst="rect">
            <a:avLst/>
          </a:prstGeom>
        </p:spPr>
        <p:txBody>
          <a:bodyPr spcFirstLastPara="1" wrap="square" lIns="91425" tIns="91425" rIns="91425" bIns="91425" anchor="t" anchorCtr="0">
            <a:normAutofit/>
          </a:bodyPr>
          <a:lstStyle/>
          <a:p>
            <a:pPr marL="285750" lvl="0" indent="-285750" algn="l" rtl="0">
              <a:spcBef>
                <a:spcPts val="1200"/>
              </a:spcBef>
              <a:spcAft>
                <a:spcPts val="0"/>
              </a:spcAft>
              <a:buFont typeface="Arial" panose="020B0604020202020204" pitchFamily="34" charset="0"/>
              <a:buChar char="•"/>
            </a:pPr>
            <a:r>
              <a:rPr lang="en" dirty="0"/>
              <a:t>Exploration of coping skills AND distress tolerance skills </a:t>
            </a:r>
          </a:p>
          <a:p>
            <a:pPr marL="742950" lvl="1" indent="-285750">
              <a:spcBef>
                <a:spcPts val="1200"/>
              </a:spcBef>
              <a:buFont typeface="Arial" panose="020B0604020202020204" pitchFamily="34" charset="0"/>
              <a:buChar char="•"/>
            </a:pPr>
            <a:r>
              <a:rPr lang="en-US" dirty="0"/>
              <a:t>Exercise</a:t>
            </a:r>
          </a:p>
          <a:p>
            <a:pPr marL="742950" lvl="1" indent="-285750">
              <a:spcBef>
                <a:spcPts val="1200"/>
              </a:spcBef>
              <a:buFont typeface="Arial" panose="020B0604020202020204" pitchFamily="34" charset="0"/>
              <a:buChar char="•"/>
            </a:pPr>
            <a:r>
              <a:rPr lang="en-US" dirty="0"/>
              <a:t>Ice packs</a:t>
            </a:r>
          </a:p>
          <a:p>
            <a:pPr marL="742950" lvl="1" indent="-285750">
              <a:spcBef>
                <a:spcPts val="1200"/>
              </a:spcBef>
              <a:buFont typeface="Arial" panose="020B0604020202020204" pitchFamily="34" charset="0"/>
              <a:buChar char="•"/>
            </a:pPr>
            <a:r>
              <a:rPr lang="en-US" dirty="0"/>
              <a:t>Big body movements</a:t>
            </a:r>
            <a:endParaRPr dirty="0"/>
          </a:p>
          <a:p>
            <a:pPr marL="285750" lvl="0" indent="-285750" algn="l" rtl="0">
              <a:spcBef>
                <a:spcPts val="1200"/>
              </a:spcBef>
              <a:spcAft>
                <a:spcPts val="0"/>
              </a:spcAft>
              <a:buFont typeface="Arial" panose="020B0604020202020204" pitchFamily="34" charset="0"/>
              <a:buChar char="•"/>
            </a:pPr>
            <a:r>
              <a:rPr lang="en" dirty="0"/>
              <a:t>Once an individual is able to manage these aspects, then social skills, self-advocacy skills, and executive functioning strategies will start to improve. </a:t>
            </a:r>
            <a:endParaRPr dirty="0"/>
          </a:p>
          <a:p>
            <a:pPr marL="285750" lvl="0" indent="-285750" algn="l" rtl="0">
              <a:spcBef>
                <a:spcPts val="1200"/>
              </a:spcBef>
              <a:spcAft>
                <a:spcPts val="1200"/>
              </a:spcAft>
              <a:buFont typeface="Arial" panose="020B0604020202020204" pitchFamily="34" charset="0"/>
              <a:buChar char="•"/>
            </a:pPr>
            <a:r>
              <a:rPr lang="en" dirty="0"/>
              <a:t>Social skills and EF should not be where we start! </a:t>
            </a:r>
            <a:endParaRPr dirty="0"/>
          </a:p>
        </p:txBody>
      </p:sp>
    </p:spTree>
    <p:extLst>
      <p:ext uri="{BB962C8B-B14F-4D97-AF65-F5344CB8AC3E}">
        <p14:creationId xmlns:p14="http://schemas.microsoft.com/office/powerpoint/2010/main" val="18814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398162A3-1788-2177-6637-6D1C31FB199F}"/>
            </a:ext>
          </a:extLst>
        </p:cNvPr>
        <p:cNvGrpSpPr/>
        <p:nvPr/>
      </p:nvGrpSpPr>
      <p:grpSpPr>
        <a:xfrm>
          <a:off x="0" y="0"/>
          <a:ext cx="0" cy="0"/>
          <a:chOff x="0" y="0"/>
          <a:chExt cx="0" cy="0"/>
        </a:xfrm>
      </p:grpSpPr>
      <p:sp>
        <p:nvSpPr>
          <p:cNvPr id="105" name="Google Shape;105;p20">
            <a:extLst>
              <a:ext uri="{FF2B5EF4-FFF2-40B4-BE49-F238E27FC236}">
                <a16:creationId xmlns:a16="http://schemas.microsoft.com/office/drawing/2014/main" id="{F84714BF-A488-71B9-DBC5-22C37BBD342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Neurodivergent Affirming Care</a:t>
            </a:r>
            <a:endParaRPr dirty="0"/>
          </a:p>
        </p:txBody>
      </p:sp>
      <p:sp>
        <p:nvSpPr>
          <p:cNvPr id="106" name="Google Shape;106;p20">
            <a:extLst>
              <a:ext uri="{FF2B5EF4-FFF2-40B4-BE49-F238E27FC236}">
                <a16:creationId xmlns:a16="http://schemas.microsoft.com/office/drawing/2014/main" id="{435714D5-FF86-EFEF-815E-42A5222CB4DC}"/>
              </a:ext>
            </a:extLst>
          </p:cNvPr>
          <p:cNvSpPr txBox="1">
            <a:spLocks noGrp="1"/>
          </p:cNvSpPr>
          <p:nvPr>
            <p:ph type="body" idx="1"/>
          </p:nvPr>
        </p:nvSpPr>
        <p:spPr>
          <a:xfrm>
            <a:off x="311700" y="1017725"/>
            <a:ext cx="8520600" cy="3551400"/>
          </a:xfrm>
          <a:prstGeom prst="rect">
            <a:avLst/>
          </a:prstGeom>
        </p:spPr>
        <p:txBody>
          <a:bodyPr spcFirstLastPara="1" wrap="square" lIns="91425" tIns="91425" rIns="91425" bIns="91425" anchor="t" anchorCtr="0">
            <a:normAutofit fontScale="92500" lnSpcReduction="20000"/>
          </a:bodyPr>
          <a:lstStyle/>
          <a:p>
            <a:pPr marL="285750" lvl="0" indent="-285750" algn="l" rtl="0">
              <a:spcBef>
                <a:spcPts val="1200"/>
              </a:spcBef>
              <a:spcAft>
                <a:spcPts val="0"/>
              </a:spcAft>
              <a:buFont typeface="Arial" panose="020B0604020202020204" pitchFamily="34" charset="0"/>
              <a:buChar char="•"/>
            </a:pPr>
            <a:r>
              <a:rPr lang="en" dirty="0"/>
              <a:t>Social Skills for ND</a:t>
            </a:r>
          </a:p>
          <a:p>
            <a:pPr marL="742950" lvl="1" indent="-285750">
              <a:spcBef>
                <a:spcPts val="1200"/>
              </a:spcBef>
              <a:buFont typeface="Arial" panose="020B0604020202020204" pitchFamily="34" charset="0"/>
              <a:buChar char="•"/>
            </a:pPr>
            <a:r>
              <a:rPr lang="en" dirty="0"/>
              <a:t>Info dumping</a:t>
            </a:r>
          </a:p>
          <a:p>
            <a:pPr marL="1200150" lvl="2" indent="-285750">
              <a:spcBef>
                <a:spcPts val="1200"/>
              </a:spcBef>
              <a:buFont typeface="Arial" panose="020B0604020202020204" pitchFamily="34" charset="0"/>
              <a:buChar char="•"/>
            </a:pPr>
            <a:r>
              <a:rPr lang="en" dirty="0"/>
              <a:t>Mindful sharing (this is how I’m enjoying this activity but be aware and ask “would you like me to continue?”)</a:t>
            </a:r>
          </a:p>
          <a:p>
            <a:pPr marL="742950" lvl="1" indent="-285750">
              <a:spcBef>
                <a:spcPts val="1200"/>
              </a:spcBef>
              <a:buFont typeface="Arial" panose="020B0604020202020204" pitchFamily="34" charset="0"/>
              <a:buChar char="•"/>
            </a:pPr>
            <a:r>
              <a:rPr lang="en" dirty="0"/>
              <a:t>Being present without engaging in the same activity as someone else</a:t>
            </a:r>
          </a:p>
          <a:p>
            <a:pPr marL="742950" lvl="1" indent="-285750">
              <a:spcBef>
                <a:spcPts val="1200"/>
              </a:spcBef>
              <a:buFont typeface="Arial" panose="020B0604020202020204" pitchFamily="34" charset="0"/>
              <a:buChar char="•"/>
            </a:pPr>
            <a:r>
              <a:rPr lang="en" dirty="0"/>
              <a:t>Awareness and consent about touch</a:t>
            </a:r>
          </a:p>
          <a:p>
            <a:pPr marL="285750" lvl="0" indent="-285750" algn="l" rtl="0">
              <a:spcBef>
                <a:spcPts val="1200"/>
              </a:spcBef>
              <a:spcAft>
                <a:spcPts val="0"/>
              </a:spcAft>
              <a:buFont typeface="Arial" panose="020B0604020202020204" pitchFamily="34" charset="0"/>
              <a:buChar char="•"/>
            </a:pPr>
            <a:r>
              <a:rPr lang="en" dirty="0"/>
              <a:t>Self-advocacy </a:t>
            </a:r>
          </a:p>
          <a:p>
            <a:pPr marL="742950" lvl="1" indent="-285750">
              <a:spcBef>
                <a:spcPts val="1200"/>
              </a:spcBef>
              <a:buFont typeface="Arial" panose="020B0604020202020204" pitchFamily="34" charset="0"/>
              <a:buChar char="•"/>
            </a:pPr>
            <a:r>
              <a:rPr lang="en" dirty="0"/>
              <a:t>Reading the room – Is this sensory safe? Am I here for a specific goal? Can I manage this need on my own in some way? If I can’t, I can leave the space or ask for help</a:t>
            </a:r>
          </a:p>
          <a:p>
            <a:pPr marL="742950" lvl="1" indent="-285750">
              <a:spcBef>
                <a:spcPts val="1200"/>
              </a:spcBef>
              <a:buFont typeface="Arial" panose="020B0604020202020204" pitchFamily="34" charset="0"/>
              <a:buChar char="•"/>
            </a:pPr>
            <a:r>
              <a:rPr lang="en" dirty="0"/>
              <a:t>App – Goblin Tools</a:t>
            </a:r>
          </a:p>
          <a:p>
            <a:pPr marL="0" lvl="0" indent="0" algn="l" rtl="0">
              <a:spcBef>
                <a:spcPts val="1200"/>
              </a:spcBef>
              <a:spcAft>
                <a:spcPts val="0"/>
              </a:spcAft>
              <a:buNone/>
            </a:pPr>
            <a:endParaRPr dirty="0"/>
          </a:p>
        </p:txBody>
      </p:sp>
    </p:spTree>
    <p:extLst>
      <p:ext uri="{BB962C8B-B14F-4D97-AF65-F5344CB8AC3E}">
        <p14:creationId xmlns:p14="http://schemas.microsoft.com/office/powerpoint/2010/main" val="404304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give back control to ND clients </a:t>
            </a:r>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285750" indent="-285750">
              <a:buFont typeface="Arial" panose="020B0604020202020204" pitchFamily="34" charset="0"/>
              <a:buChar char="•"/>
            </a:pPr>
            <a:r>
              <a:rPr lang="en" dirty="0"/>
              <a:t>They are the experts of their own lives! Listen to their goals and concerns. </a:t>
            </a:r>
            <a:endParaRPr dirty="0"/>
          </a:p>
          <a:p>
            <a:pPr marL="285750" indent="-285750">
              <a:spcBef>
                <a:spcPts val="1200"/>
              </a:spcBef>
              <a:buFont typeface="Arial" panose="020B0604020202020204" pitchFamily="34" charset="0"/>
              <a:buChar char="•"/>
            </a:pPr>
            <a:r>
              <a:rPr lang="en" dirty="0"/>
              <a:t>Make observations of masking behavior </a:t>
            </a:r>
            <a:endParaRPr dirty="0"/>
          </a:p>
          <a:p>
            <a:pPr marL="285750" indent="-285750">
              <a:spcBef>
                <a:spcPts val="1200"/>
              </a:spcBef>
              <a:buFont typeface="Arial" panose="020B0604020202020204" pitchFamily="34" charset="0"/>
              <a:buChar char="•"/>
            </a:pPr>
            <a:r>
              <a:rPr lang="en" dirty="0"/>
              <a:t>Encourage self-exploration </a:t>
            </a:r>
            <a:endParaRPr dirty="0"/>
          </a:p>
          <a:p>
            <a:pPr marL="285750" indent="-285750">
              <a:spcBef>
                <a:spcPts val="1200"/>
              </a:spcBef>
              <a:buFont typeface="Arial" panose="020B0604020202020204" pitchFamily="34" charset="0"/>
              <a:buChar char="•"/>
            </a:pPr>
            <a:r>
              <a:rPr lang="en" dirty="0"/>
              <a:t>Encourage personal strengths </a:t>
            </a:r>
            <a:endParaRPr dirty="0"/>
          </a:p>
          <a:p>
            <a:pPr marL="285750" indent="-285750">
              <a:spcBef>
                <a:spcPts val="1200"/>
              </a:spcBef>
              <a:buFont typeface="Arial" panose="020B0604020202020204" pitchFamily="34" charset="0"/>
              <a:buChar char="•"/>
            </a:pPr>
            <a:r>
              <a:rPr lang="en" dirty="0"/>
              <a:t>Challenge your own personal bias to avoid pushing abelism onto your client</a:t>
            </a:r>
            <a:endParaRPr dirty="0"/>
          </a:p>
          <a:p>
            <a:pPr marL="285750" indent="-285750">
              <a:spcBef>
                <a:spcPts val="1200"/>
              </a:spcBef>
              <a:buFont typeface="Arial" panose="020B0604020202020204" pitchFamily="34" charset="0"/>
              <a:buChar char="•"/>
            </a:pPr>
            <a:r>
              <a:rPr lang="en" dirty="0"/>
              <a:t>Have affirming conversations around diversity and neurodiversity </a:t>
            </a:r>
            <a:endParaRPr dirty="0"/>
          </a:p>
          <a:p>
            <a:pPr marL="285750" indent="-285750">
              <a:spcBef>
                <a:spcPts val="1200"/>
              </a:spcBef>
              <a:buFont typeface="Arial" panose="020B0604020202020204" pitchFamily="34" charset="0"/>
              <a:buChar char="•"/>
            </a:pPr>
            <a:r>
              <a:rPr lang="en" dirty="0"/>
              <a:t>Ask “Who, why, when” questions about behaviors and how they change in different settings </a:t>
            </a:r>
            <a:endParaRPr dirty="0"/>
          </a:p>
          <a:p>
            <a:pPr marL="0" lvl="0" indent="0" algn="l" rtl="0">
              <a:spcBef>
                <a:spcPts val="120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469-23EF-053A-474E-57ACD635BAEB}"/>
              </a:ext>
            </a:extLst>
          </p:cNvPr>
          <p:cNvSpPr>
            <a:spLocks noGrp="1"/>
          </p:cNvSpPr>
          <p:nvPr>
            <p:ph type="title"/>
          </p:nvPr>
        </p:nvSpPr>
        <p:spPr/>
        <p:txBody>
          <a:bodyPr>
            <a:normAutofit fontScale="90000"/>
          </a:bodyPr>
          <a:lstStyle/>
          <a:p>
            <a:pPr algn="ctr"/>
            <a:r>
              <a:rPr lang="en-US" dirty="0"/>
              <a:t>Contact Us</a:t>
            </a:r>
          </a:p>
        </p:txBody>
      </p:sp>
      <p:sp>
        <p:nvSpPr>
          <p:cNvPr id="3" name="Text Placeholder 2">
            <a:extLst>
              <a:ext uri="{FF2B5EF4-FFF2-40B4-BE49-F238E27FC236}">
                <a16:creationId xmlns:a16="http://schemas.microsoft.com/office/drawing/2014/main" id="{BD883112-8921-7FDE-D469-537E53CBBD6F}"/>
              </a:ext>
            </a:extLst>
          </p:cNvPr>
          <p:cNvSpPr>
            <a:spLocks noGrp="1"/>
          </p:cNvSpPr>
          <p:nvPr>
            <p:ph type="body" idx="1"/>
          </p:nvPr>
        </p:nvSpPr>
        <p:spPr>
          <a:xfrm>
            <a:off x="631369" y="1352882"/>
            <a:ext cx="3717607" cy="3416400"/>
          </a:xfrm>
        </p:spPr>
        <p:txBody>
          <a:bodyPr>
            <a:normAutofit lnSpcReduction="10000"/>
          </a:bodyPr>
          <a:lstStyle/>
          <a:p>
            <a:pPr marL="114300" indent="0" algn="ctr">
              <a:buNone/>
            </a:pPr>
            <a:r>
              <a:rPr lang="en-US" b="1" dirty="0"/>
              <a:t>Missy Blackmer, LMFT, LMHC</a:t>
            </a:r>
          </a:p>
          <a:p>
            <a:pPr marL="114300" indent="0" algn="ctr">
              <a:buNone/>
            </a:pPr>
            <a:endParaRPr lang="en-US" b="1" dirty="0"/>
          </a:p>
          <a:p>
            <a:pPr marL="114300" indent="0" algn="ctr">
              <a:buNone/>
            </a:pPr>
            <a:r>
              <a:rPr lang="en-US" i="1" dirty="0"/>
              <a:t>Unboxed Grace Counseling Co.</a:t>
            </a:r>
          </a:p>
          <a:p>
            <a:pPr marL="114300" indent="0" algn="ctr">
              <a:buNone/>
            </a:pPr>
            <a:r>
              <a:rPr lang="en-US" sz="1600" dirty="0"/>
              <a:t>missy@thementalhealthchick.com</a:t>
            </a:r>
          </a:p>
          <a:p>
            <a:pPr marL="114300" indent="0" algn="ctr">
              <a:buNone/>
            </a:pPr>
            <a:endParaRPr lang="en-US" dirty="0"/>
          </a:p>
          <a:p>
            <a:pPr marL="114300" indent="0" algn="ctr">
              <a:buNone/>
            </a:pPr>
            <a:r>
              <a:rPr lang="en-US" i="1" dirty="0"/>
              <a:t>TMHC Coaching &amp; Consulting</a:t>
            </a:r>
          </a:p>
          <a:p>
            <a:pPr marL="114300" indent="0" algn="ctr">
              <a:buNone/>
            </a:pPr>
            <a:r>
              <a:rPr lang="en-US" sz="1600" dirty="0"/>
              <a:t>missyjane@thementalhealthchick.com</a:t>
            </a:r>
          </a:p>
          <a:p>
            <a:pPr marL="114300" indent="0">
              <a:buNone/>
            </a:pPr>
            <a:endParaRPr lang="en-US" dirty="0"/>
          </a:p>
          <a:p>
            <a:pPr marL="114300" indent="0" algn="ctr">
              <a:buNone/>
            </a:pPr>
            <a:r>
              <a:rPr lang="en-US" dirty="0"/>
              <a:t>Call or Text </a:t>
            </a:r>
          </a:p>
          <a:p>
            <a:pPr marL="114300" indent="0" algn="ctr">
              <a:buNone/>
            </a:pPr>
            <a:r>
              <a:rPr lang="en-US" dirty="0"/>
              <a:t>260-225-8077</a:t>
            </a:r>
          </a:p>
          <a:p>
            <a:pPr marL="114300" indent="0" algn="ctr">
              <a:buNone/>
            </a:pPr>
            <a:r>
              <a:rPr lang="en-US" dirty="0"/>
              <a:t>for more information</a:t>
            </a:r>
          </a:p>
          <a:p>
            <a:pPr marL="114300" indent="0">
              <a:buNone/>
            </a:pPr>
            <a:endParaRPr lang="en-US" dirty="0"/>
          </a:p>
        </p:txBody>
      </p:sp>
      <p:sp>
        <p:nvSpPr>
          <p:cNvPr id="6" name="Text Placeholder 2">
            <a:extLst>
              <a:ext uri="{FF2B5EF4-FFF2-40B4-BE49-F238E27FC236}">
                <a16:creationId xmlns:a16="http://schemas.microsoft.com/office/drawing/2014/main" id="{5E65F1D0-4DD3-4723-6945-D8CC097093AF}"/>
              </a:ext>
            </a:extLst>
          </p:cNvPr>
          <p:cNvSpPr txBox="1">
            <a:spLocks/>
          </p:cNvSpPr>
          <p:nvPr/>
        </p:nvSpPr>
        <p:spPr>
          <a:xfrm>
            <a:off x="4572000" y="1352882"/>
            <a:ext cx="4260300" cy="341640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pPr marL="114300" indent="0" algn="ctr">
              <a:buFont typeface="Proxima Nova"/>
              <a:buNone/>
            </a:pPr>
            <a:r>
              <a:rPr lang="en-US" b="1" dirty="0"/>
              <a:t>Kelsey Darmochwal, LMHC, NCC, ASDCS, ADHD-CCSP</a:t>
            </a:r>
          </a:p>
          <a:p>
            <a:pPr marL="114300" indent="0" algn="ctr">
              <a:buFont typeface="Proxima Nova"/>
              <a:buNone/>
            </a:pPr>
            <a:endParaRPr lang="en-US" b="1" dirty="0"/>
          </a:p>
          <a:p>
            <a:pPr marL="114300" indent="0" algn="ctr">
              <a:buFont typeface="Proxima Nova"/>
              <a:buNone/>
            </a:pPr>
            <a:endParaRPr lang="en-US" b="1" dirty="0"/>
          </a:p>
          <a:p>
            <a:pPr marL="114300" indent="0" algn="ctr">
              <a:buFont typeface="Proxima Nova"/>
              <a:buNone/>
            </a:pPr>
            <a:r>
              <a:rPr lang="en-US" i="1" dirty="0"/>
              <a:t>Positive Perceptions, LLC</a:t>
            </a:r>
          </a:p>
          <a:p>
            <a:pPr marL="114300" indent="0" algn="ctr">
              <a:buFont typeface="Proxima Nova"/>
              <a:buNone/>
            </a:pPr>
            <a:r>
              <a:rPr lang="en-US" sz="1600" dirty="0"/>
              <a:t>Kelsey @positiveperceptionstherapy.com</a:t>
            </a:r>
          </a:p>
          <a:p>
            <a:pPr marL="114300" indent="0" algn="ctr">
              <a:buFont typeface="Proxima Nova"/>
              <a:buNone/>
            </a:pPr>
            <a:endParaRPr lang="en-US" dirty="0"/>
          </a:p>
          <a:p>
            <a:pPr marL="114300" indent="0">
              <a:buFont typeface="Proxima Nova"/>
              <a:buNone/>
            </a:pPr>
            <a:endParaRPr lang="en-US" dirty="0"/>
          </a:p>
          <a:p>
            <a:pPr marL="114300" indent="0" algn="ctr">
              <a:buFont typeface="Proxima Nova"/>
              <a:buNone/>
            </a:pPr>
            <a:r>
              <a:rPr lang="en-US" dirty="0"/>
              <a:t>Call or Text </a:t>
            </a:r>
          </a:p>
          <a:p>
            <a:pPr marL="114300" indent="0" algn="ctr">
              <a:buFont typeface="Proxima Nova"/>
              <a:buNone/>
            </a:pPr>
            <a:r>
              <a:rPr lang="en-US" dirty="0"/>
              <a:t>(260) 267-0234</a:t>
            </a:r>
          </a:p>
          <a:p>
            <a:pPr marL="114300" indent="0" algn="ctr">
              <a:buFont typeface="Proxima Nova"/>
              <a:buNone/>
            </a:pPr>
            <a:r>
              <a:rPr lang="en-US" dirty="0"/>
              <a:t>for more information</a:t>
            </a:r>
          </a:p>
          <a:p>
            <a:pPr marL="114300" indent="0">
              <a:buFont typeface="Proxima Nova"/>
              <a:buNone/>
            </a:pPr>
            <a:endParaRPr lang="en-US" dirty="0"/>
          </a:p>
        </p:txBody>
      </p:sp>
    </p:spTree>
    <p:extLst>
      <p:ext uri="{BB962C8B-B14F-4D97-AF65-F5344CB8AC3E}">
        <p14:creationId xmlns:p14="http://schemas.microsoft.com/office/powerpoint/2010/main" val="23591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Recommended Readings: </a:t>
            </a:r>
            <a:endParaRPr/>
          </a:p>
        </p:txBody>
      </p:sp>
      <p:sp>
        <p:nvSpPr>
          <p:cNvPr id="143" name="Google Shape;143;p26"/>
          <p:cNvSpPr txBox="1">
            <a:spLocks noGrp="1"/>
          </p:cNvSpPr>
          <p:nvPr>
            <p:ph type="body" idx="1"/>
          </p:nvPr>
        </p:nvSpPr>
        <p:spPr>
          <a:xfrm>
            <a:off x="311700" y="1152475"/>
            <a:ext cx="8520600" cy="3878700"/>
          </a:xfrm>
          <a:prstGeom prst="rect">
            <a:avLst/>
          </a:prstGeom>
        </p:spPr>
        <p:txBody>
          <a:bodyPr spcFirstLastPara="1" wrap="square" lIns="91425" tIns="91425" rIns="91425" bIns="91425" anchor="t" anchorCtr="0">
            <a:normAutofit fontScale="70000" lnSpcReduction="20000"/>
          </a:bodyPr>
          <a:lstStyle/>
          <a:p>
            <a:pPr marL="285750" indent="-285750">
              <a:buFont typeface="Arial" panose="020B0604020202020204" pitchFamily="34" charset="0"/>
              <a:buChar char="•"/>
            </a:pPr>
            <a:r>
              <a:rPr lang="en" dirty="0"/>
              <a:t>Divergent Mind - Jenara Nerenberg</a:t>
            </a:r>
            <a:endParaRPr dirty="0"/>
          </a:p>
          <a:p>
            <a:pPr marL="285750" indent="-285750">
              <a:spcBef>
                <a:spcPts val="1200"/>
              </a:spcBef>
              <a:buFont typeface="Arial" panose="020B0604020202020204" pitchFamily="34" charset="0"/>
              <a:buChar char="•"/>
            </a:pPr>
            <a:r>
              <a:rPr lang="en" dirty="0"/>
              <a:t>Neurotribes - Steve Silberman </a:t>
            </a:r>
            <a:endParaRPr dirty="0"/>
          </a:p>
          <a:p>
            <a:pPr marL="285750" indent="-285750">
              <a:spcBef>
                <a:spcPts val="1200"/>
              </a:spcBef>
              <a:buFont typeface="Arial" panose="020B0604020202020204" pitchFamily="34" charset="0"/>
              <a:buChar char="•"/>
            </a:pPr>
            <a:r>
              <a:rPr lang="en" dirty="0"/>
              <a:t>The #ActuallyAutistic Guide to Advocacy- Jennifer Brunton Ph.D and Jenna Gensic M.A. </a:t>
            </a:r>
            <a:endParaRPr dirty="0"/>
          </a:p>
          <a:p>
            <a:pPr marL="285750" indent="-285750">
              <a:spcBef>
                <a:spcPts val="1200"/>
              </a:spcBef>
              <a:buFont typeface="Arial" panose="020B0604020202020204" pitchFamily="34" charset="0"/>
              <a:buChar char="•"/>
            </a:pPr>
            <a:r>
              <a:rPr lang="en" dirty="0"/>
              <a:t>A Therapist’s Guide to Neurodiversity Affirming Practice with Children and Young People- Raelene Dundon </a:t>
            </a:r>
            <a:endParaRPr dirty="0"/>
          </a:p>
          <a:p>
            <a:pPr marL="285750" indent="-285750">
              <a:spcBef>
                <a:spcPts val="1200"/>
              </a:spcBef>
              <a:buFont typeface="Arial" panose="020B0604020202020204" pitchFamily="34" charset="0"/>
              <a:buChar char="•"/>
            </a:pPr>
            <a:r>
              <a:rPr lang="en" dirty="0"/>
              <a:t>Unmasking Autism - Devon Price </a:t>
            </a:r>
            <a:endParaRPr dirty="0"/>
          </a:p>
          <a:p>
            <a:pPr marL="285750" indent="-285750">
              <a:spcBef>
                <a:spcPts val="1200"/>
              </a:spcBef>
              <a:buFont typeface="Arial" panose="020B0604020202020204" pitchFamily="34" charset="0"/>
              <a:buChar char="•"/>
            </a:pPr>
            <a:r>
              <a:rPr lang="en" dirty="0"/>
              <a:t>The Happiness Trap Illustrated - Russ Harris </a:t>
            </a:r>
            <a:endParaRPr dirty="0"/>
          </a:p>
          <a:p>
            <a:pPr marL="285750" indent="-285750">
              <a:spcBef>
                <a:spcPts val="1200"/>
              </a:spcBef>
              <a:buFont typeface="Arial" panose="020B0604020202020204" pitchFamily="34" charset="0"/>
              <a:buChar char="•"/>
            </a:pPr>
            <a:r>
              <a:rPr lang="en" dirty="0"/>
              <a:t>The Neurodivergent Friendly Workbook of DBT Skills- Sonny Jane Wise  </a:t>
            </a:r>
            <a:endParaRPr dirty="0"/>
          </a:p>
          <a:p>
            <a:pPr marL="285750" indent="-285750">
              <a:spcBef>
                <a:spcPts val="1200"/>
              </a:spcBef>
              <a:buFont typeface="Arial" panose="020B0604020202020204" pitchFamily="34" charset="0"/>
              <a:buChar char="•"/>
            </a:pPr>
            <a:r>
              <a:rPr lang="en" dirty="0"/>
              <a:t>Surviving And Thriving with Aspergers- Danny Raed </a:t>
            </a:r>
            <a:endParaRPr dirty="0"/>
          </a:p>
          <a:p>
            <a:pPr marL="285750" indent="-285750">
              <a:spcBef>
                <a:spcPts val="1200"/>
              </a:spcBef>
              <a:buFont typeface="Arial" panose="020B0604020202020204" pitchFamily="34" charset="0"/>
              <a:buChar char="•"/>
            </a:pPr>
            <a:r>
              <a:rPr lang="en" dirty="0"/>
              <a:t>Your Child is Not Broken: Parenting Your Neurodivergent Child without Losing Your Marbles: Heidi Mavir </a:t>
            </a:r>
            <a:endParaRPr dirty="0"/>
          </a:p>
          <a:p>
            <a:pPr marL="285750" indent="-285750">
              <a:spcBef>
                <a:spcPts val="1200"/>
              </a:spcBef>
              <a:spcAft>
                <a:spcPts val="1200"/>
              </a:spcAft>
              <a:buFont typeface="Arial" panose="020B0604020202020204" pitchFamily="34" charset="0"/>
              <a:buChar char="•"/>
            </a:pPr>
            <a:r>
              <a:rPr lang="en" dirty="0"/>
              <a:t>Raising Human Beings - Dr. Ross Greene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Neurodiversity?</a:t>
            </a:r>
            <a:endParaRPr/>
          </a:p>
        </p:txBody>
      </p:sp>
      <p:sp>
        <p:nvSpPr>
          <p:cNvPr id="64" name="Google Shape;64;p14"/>
          <p:cNvSpPr txBox="1">
            <a:spLocks noGrp="1"/>
          </p:cNvSpPr>
          <p:nvPr>
            <p:ph type="body" idx="1"/>
          </p:nvPr>
        </p:nvSpPr>
        <p:spPr>
          <a:xfrm>
            <a:off x="311700" y="1152475"/>
            <a:ext cx="5431200" cy="3416400"/>
          </a:xfrm>
          <a:prstGeom prst="rect">
            <a:avLst/>
          </a:prstGeom>
        </p:spPr>
        <p:txBody>
          <a:bodyPr spcFirstLastPara="1" wrap="square" lIns="91425" tIns="91425" rIns="91425" bIns="91425" anchor="t" anchorCtr="0">
            <a:normAutofit fontScale="85000" lnSpcReduction="10000"/>
          </a:bodyPr>
          <a:lstStyle/>
          <a:p>
            <a:pPr marL="285750" lvl="0" indent="-285750" algn="l" rtl="0">
              <a:spcBef>
                <a:spcPts val="0"/>
              </a:spcBef>
              <a:spcAft>
                <a:spcPts val="0"/>
              </a:spcAft>
              <a:buFont typeface="Arial" panose="020B0604020202020204" pitchFamily="34" charset="0"/>
              <a:buChar char="•"/>
            </a:pPr>
            <a:r>
              <a:rPr lang="en" dirty="0"/>
              <a:t>Neurodiversity is a non-medical term used to describe the range of differences in individual brain function and behavioral traits, regarded as part of normal variation in the human population. It includes more than it excludes! </a:t>
            </a:r>
            <a:endParaRPr dirty="0"/>
          </a:p>
          <a:p>
            <a:pPr marL="285750" lvl="0" indent="-285750" algn="l" rtl="0">
              <a:spcBef>
                <a:spcPts val="1200"/>
              </a:spcBef>
              <a:spcAft>
                <a:spcPts val="0"/>
              </a:spcAft>
              <a:buFont typeface="Arial" panose="020B0604020202020204" pitchFamily="34" charset="0"/>
              <a:buChar char="•"/>
            </a:pPr>
            <a:r>
              <a:rPr lang="en" dirty="0"/>
              <a:t>A Neurodivergent person is one who thinks in a way that differs from the norm. </a:t>
            </a:r>
            <a:endParaRPr dirty="0"/>
          </a:p>
          <a:p>
            <a:pPr marL="285750" lvl="0" indent="-285750" algn="l" rtl="0">
              <a:spcBef>
                <a:spcPts val="1200"/>
              </a:spcBef>
              <a:spcAft>
                <a:spcPts val="0"/>
              </a:spcAft>
              <a:buFont typeface="Arial" panose="020B0604020202020204" pitchFamily="34" charset="0"/>
              <a:buChar char="•"/>
            </a:pPr>
            <a:r>
              <a:rPr lang="en" dirty="0"/>
              <a:t>A Neurodiverse group includes people of different neurotypes.  </a:t>
            </a:r>
            <a:endParaRPr dirty="0"/>
          </a:p>
          <a:p>
            <a:pPr marL="285750" lvl="0" indent="-285750" algn="l" rtl="0">
              <a:spcBef>
                <a:spcPts val="1200"/>
              </a:spcBef>
              <a:spcAft>
                <a:spcPts val="1200"/>
              </a:spcAft>
              <a:buFont typeface="Arial" panose="020B0604020202020204" pitchFamily="34" charset="0"/>
              <a:buChar char="•"/>
            </a:pPr>
            <a:r>
              <a:rPr lang="en" dirty="0"/>
              <a:t>A Neurotypical person is one whose brain works in a typical manner. </a:t>
            </a:r>
            <a:endParaRPr dirty="0"/>
          </a:p>
        </p:txBody>
      </p:sp>
      <p:pic>
        <p:nvPicPr>
          <p:cNvPr id="9" name="Picture 8">
            <a:extLst>
              <a:ext uri="{FF2B5EF4-FFF2-40B4-BE49-F238E27FC236}">
                <a16:creationId xmlns:a16="http://schemas.microsoft.com/office/drawing/2014/main" id="{E1A03902-5910-F314-2A71-777448C7E5A4}"/>
              </a:ext>
            </a:extLst>
          </p:cNvPr>
          <p:cNvPicPr>
            <a:picLocks noChangeAspect="1"/>
          </p:cNvPicPr>
          <p:nvPr/>
        </p:nvPicPr>
        <p:blipFill>
          <a:blip r:embed="rId3"/>
          <a:stretch>
            <a:fillRect/>
          </a:stretch>
        </p:blipFill>
        <p:spPr>
          <a:xfrm>
            <a:off x="5742900" y="1595478"/>
            <a:ext cx="3247271" cy="216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 </a:t>
            </a:r>
            <a:endParaRPr/>
          </a:p>
        </p:txBody>
      </p:sp>
      <p:sp>
        <p:nvSpPr>
          <p:cNvPr id="149" name="Google Shape;149;p27"/>
          <p:cNvSpPr txBox="1">
            <a:spLocks noGrp="1"/>
          </p:cNvSpPr>
          <p:nvPr>
            <p:ph type="body" idx="1"/>
          </p:nvPr>
        </p:nvSpPr>
        <p:spPr>
          <a:xfrm>
            <a:off x="311700" y="1152475"/>
            <a:ext cx="8520600" cy="3819096"/>
          </a:xfrm>
          <a:prstGeom prst="rect">
            <a:avLst/>
          </a:prstGeom>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Cook, A., Ogden, J., &amp; Winstone, N. (2018). Friendship motivations, challenges and the role of masking for girls with autism in contrasting school settings. European Journal of Special</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Needs Education, 33(3), 302–315.</a:t>
            </a:r>
            <a:r>
              <a:rPr lang="en" sz="800" dirty="0">
                <a:solidFill>
                  <a:schemeClr val="bg2">
                    <a:lumMod val="50000"/>
                  </a:schemeClr>
                </a:solidFill>
                <a:uFill>
                  <a:noFill/>
                </a:uFill>
                <a:latin typeface="+mj-lt"/>
                <a:hlinkClick r:id="rId3">
                  <a:extLst>
                    <a:ext uri="{A12FA001-AC4F-418D-AE19-62706E023703}">
                      <ahyp:hlinkClr xmlns:ahyp="http://schemas.microsoft.com/office/drawing/2018/hyperlinkcolor" val="tx"/>
                    </a:ext>
                  </a:extLst>
                </a:hlinkClick>
              </a:rPr>
              <a:t> </a:t>
            </a:r>
            <a:r>
              <a:rPr lang="en" sz="800" u="sng" dirty="0">
                <a:solidFill>
                  <a:schemeClr val="bg2">
                    <a:lumMod val="50000"/>
                  </a:schemeClr>
                </a:solidFill>
                <a:latin typeface="+mj-lt"/>
                <a:hlinkClick r:id="rId3">
                  <a:extLst>
                    <a:ext uri="{A12FA001-AC4F-418D-AE19-62706E023703}">
                      <ahyp:hlinkClr xmlns:ahyp="http://schemas.microsoft.com/office/drawing/2018/hyperlinkcolor" val="tx"/>
                    </a:ext>
                  </a:extLst>
                </a:hlinkClick>
              </a:rPr>
              <a:t>https://doi.org/10.1080/08856257.2017.1312797</a:t>
            </a: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 </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Verity Chester (2019) “Autistic women and girls: increasingly recognized, researched and served”, Advances in Autism, Vol. 5 Issue: 3, pp. 141-142,https:/doi.org/10.1108/AIA-0702019-052</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 </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Williams, G., Wharton, T., Jagoe, C. (2021) Mutual (mis)understanding:Reframing autistic pragmatic “impairments” using relevance theory. Frontiers in Psychology, 12:616664</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 </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Lai, M., Lombardo, M., Ruigrok, A., et al. (2016). Quantifying and exploring camoflaging in men and women with autism. Published online in Autism published by SAGE. November 29. Doi: 10/1177/1362361316671012</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 </a:t>
            </a:r>
            <a:endParaRPr sz="800"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Hull, L., Levy, L., Lai, MC. et al. (2021). Is social camouflaging associated with anxiety and depression in autistic adults?. Molecular Autism 12, 13.</a:t>
            </a:r>
            <a:r>
              <a:rPr lang="en" sz="800" dirty="0">
                <a:solidFill>
                  <a:schemeClr val="bg2">
                    <a:lumMod val="50000"/>
                  </a:schemeClr>
                </a:solidFill>
                <a:uFill>
                  <a:noFill/>
                </a:uFill>
                <a:latin typeface="+mj-lt"/>
                <a:hlinkClick r:id="rId4">
                  <a:extLst>
                    <a:ext uri="{A12FA001-AC4F-418D-AE19-62706E023703}">
                      <ahyp:hlinkClr xmlns:ahyp="http://schemas.microsoft.com/office/drawing/2018/hyperlinkcolor" val="tx"/>
                    </a:ext>
                  </a:extLst>
                </a:hlinkClick>
              </a:rPr>
              <a:t> </a:t>
            </a:r>
            <a:r>
              <a:rPr lang="en" sz="800" u="sng" dirty="0">
                <a:solidFill>
                  <a:schemeClr val="bg2">
                    <a:lumMod val="50000"/>
                  </a:schemeClr>
                </a:solidFill>
                <a:latin typeface="+mj-lt"/>
                <a:hlinkClick r:id="rId4">
                  <a:extLst>
                    <a:ext uri="{A12FA001-AC4F-418D-AE19-62706E023703}">
                      <ahyp:hlinkClr xmlns:ahyp="http://schemas.microsoft.com/office/drawing/2018/hyperlinkcolor" val="tx"/>
                    </a:ext>
                  </a:extLst>
                </a:hlinkClick>
              </a:rPr>
              <a:t>https://doi.org/10.1186/s13229-021-00421-1</a:t>
            </a: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u="sng" dirty="0">
                <a:solidFill>
                  <a:schemeClr val="bg2">
                    <a:lumMod val="50000"/>
                  </a:schemeClr>
                </a:solidFill>
                <a:latin typeface="+mj-lt"/>
              </a:rPr>
              <a:t>​</a:t>
            </a: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latin typeface="+mj-lt"/>
              </a:rPr>
              <a:t>Crompton, C.J., Fletcher-Watson, S. (May 2, 2019) Efficiency and Interaction during Information Transfer between Autistic and Neurotypical People. Poster Presentation Palais des congres de Montreal. Archived from</a:t>
            </a:r>
            <a:r>
              <a:rPr lang="en" sz="800" dirty="0">
                <a:solidFill>
                  <a:schemeClr val="bg2">
                    <a:lumMod val="50000"/>
                  </a:schemeClr>
                </a:solidFill>
                <a:uFill>
                  <a:noFill/>
                </a:uFill>
                <a:latin typeface="+mj-lt"/>
                <a:hlinkClick r:id="rId5">
                  <a:extLst>
                    <a:ext uri="{A12FA001-AC4F-418D-AE19-62706E023703}">
                      <ahyp:hlinkClr xmlns:ahyp="http://schemas.microsoft.com/office/drawing/2018/hyperlinkcolor" val="tx"/>
                    </a:ext>
                  </a:extLst>
                </a:hlinkClick>
              </a:rPr>
              <a:t> </a:t>
            </a:r>
            <a:r>
              <a:rPr lang="en" sz="800" u="sng" dirty="0">
                <a:solidFill>
                  <a:schemeClr val="bg2">
                    <a:lumMod val="50000"/>
                  </a:schemeClr>
                </a:solidFill>
                <a:latin typeface="+mj-lt"/>
                <a:hlinkClick r:id="rId5">
                  <a:extLst>
                    <a:ext uri="{A12FA001-AC4F-418D-AE19-62706E023703}">
                      <ahyp:hlinkClr xmlns:ahyp="http://schemas.microsoft.com/office/drawing/2018/hyperlinkcolor" val="tx"/>
                    </a:ext>
                  </a:extLst>
                </a:hlinkClick>
              </a:rPr>
              <a:t>https://insar.confex.com/insar/2019/webprogram/Paper30110.html</a:t>
            </a: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r>
              <a:rPr lang="en" sz="800" dirty="0">
                <a:solidFill>
                  <a:schemeClr val="bg2">
                    <a:lumMod val="50000"/>
                  </a:schemeClr>
                </a:solidFill>
                <a:highlight>
                  <a:srgbClr val="FFFFFF"/>
                </a:highlight>
                <a:latin typeface="+mj-lt"/>
                <a:ea typeface="Arial"/>
                <a:cs typeface="Arial"/>
                <a:sym typeface="Arial"/>
              </a:rPr>
              <a:t>Crompton, C. J., Ropar, D., Evans-Williams, C. V., Flynn, E. G., &amp; Fletcher-Watson, S. (2020). Autistic peer-to-peer information transfer is highly effective. </a:t>
            </a:r>
            <a:r>
              <a:rPr lang="en" sz="800" i="1" dirty="0">
                <a:solidFill>
                  <a:schemeClr val="bg2">
                    <a:lumMod val="50000"/>
                  </a:schemeClr>
                </a:solidFill>
                <a:highlight>
                  <a:srgbClr val="FFFFFF"/>
                </a:highlight>
                <a:latin typeface="+mj-lt"/>
                <a:ea typeface="Arial"/>
                <a:cs typeface="Arial"/>
                <a:sym typeface="Arial"/>
              </a:rPr>
              <a:t>Autism</a:t>
            </a:r>
            <a:r>
              <a:rPr lang="en" sz="800" dirty="0">
                <a:solidFill>
                  <a:schemeClr val="bg2">
                    <a:lumMod val="50000"/>
                  </a:schemeClr>
                </a:solidFill>
                <a:highlight>
                  <a:srgbClr val="FFFFFF"/>
                </a:highlight>
                <a:latin typeface="+mj-lt"/>
                <a:ea typeface="Arial"/>
                <a:cs typeface="Arial"/>
                <a:sym typeface="Arial"/>
              </a:rPr>
              <a:t>, </a:t>
            </a:r>
            <a:r>
              <a:rPr lang="en" sz="800" i="1" dirty="0">
                <a:solidFill>
                  <a:schemeClr val="bg2">
                    <a:lumMod val="50000"/>
                  </a:schemeClr>
                </a:solidFill>
                <a:highlight>
                  <a:srgbClr val="FFFFFF"/>
                </a:highlight>
                <a:latin typeface="+mj-lt"/>
                <a:ea typeface="Arial"/>
                <a:cs typeface="Arial"/>
                <a:sym typeface="Arial"/>
              </a:rPr>
              <a:t>24</a:t>
            </a:r>
            <a:r>
              <a:rPr lang="en" sz="800" dirty="0">
                <a:solidFill>
                  <a:schemeClr val="bg2">
                    <a:lumMod val="50000"/>
                  </a:schemeClr>
                </a:solidFill>
                <a:highlight>
                  <a:srgbClr val="FFFFFF"/>
                </a:highlight>
                <a:latin typeface="+mj-lt"/>
                <a:ea typeface="Arial"/>
                <a:cs typeface="Arial"/>
                <a:sym typeface="Arial"/>
              </a:rPr>
              <a:t>(7), 1704-1712. </a:t>
            </a:r>
            <a:r>
              <a:rPr lang="en" sz="800" u="sng" dirty="0">
                <a:solidFill>
                  <a:schemeClr val="bg2">
                    <a:lumMod val="50000"/>
                  </a:schemeClr>
                </a:solidFill>
                <a:highlight>
                  <a:srgbClr val="FFFFFF"/>
                </a:highlight>
                <a:latin typeface="+mj-lt"/>
                <a:ea typeface="Arial"/>
                <a:cs typeface="Arial"/>
                <a:sym typeface="Arial"/>
                <a:hlinkClick r:id="rId6">
                  <a:extLst>
                    <a:ext uri="{A12FA001-AC4F-418D-AE19-62706E023703}">
                      <ahyp:hlinkClr xmlns:ahyp="http://schemas.microsoft.com/office/drawing/2018/hyperlinkcolor" val="tx"/>
                    </a:ext>
                  </a:extLst>
                </a:hlinkClick>
              </a:rPr>
              <a:t>https://doi.org/10.1177/1362361320919286</a:t>
            </a: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91666"/>
              <a:buFont typeface="Arial"/>
              <a:buNone/>
            </a:pPr>
            <a:endParaRPr sz="800" u="sng" dirty="0">
              <a:solidFill>
                <a:schemeClr val="bg2">
                  <a:lumMod val="50000"/>
                </a:schemeClr>
              </a:solidFill>
              <a:latin typeface="+mj-lt"/>
            </a:endParaRPr>
          </a:p>
          <a:p>
            <a:pPr marL="0" lvl="0" indent="0" algn="l" rtl="0">
              <a:lnSpc>
                <a:spcPct val="115000"/>
              </a:lnSpc>
              <a:spcBef>
                <a:spcPts val="0"/>
              </a:spcBef>
              <a:spcAft>
                <a:spcPts val="0"/>
              </a:spcAft>
              <a:buClr>
                <a:schemeClr val="dk1"/>
              </a:buClr>
              <a:buSzPct val="100000"/>
              <a:buFont typeface="Arial"/>
              <a:buNone/>
            </a:pPr>
            <a:r>
              <a:rPr lang="en" sz="800" dirty="0">
                <a:solidFill>
                  <a:schemeClr val="bg2">
                    <a:lumMod val="50000"/>
                  </a:schemeClr>
                </a:solidFill>
                <a:highlight>
                  <a:srgbClr val="FFFFFF"/>
                </a:highlight>
                <a:latin typeface="+mj-lt"/>
                <a:ea typeface="Arial"/>
                <a:cs typeface="Arial"/>
                <a:sym typeface="Arial"/>
              </a:rPr>
              <a:t>E. (2023). </a:t>
            </a:r>
            <a:r>
              <a:rPr lang="en" sz="800" i="1" dirty="0">
                <a:solidFill>
                  <a:schemeClr val="bg2">
                    <a:lumMod val="50000"/>
                  </a:schemeClr>
                </a:solidFill>
                <a:highlight>
                  <a:srgbClr val="FFFFFF"/>
                </a:highlight>
                <a:latin typeface="+mj-lt"/>
                <a:ea typeface="Arial"/>
                <a:cs typeface="Arial"/>
                <a:sym typeface="Arial"/>
              </a:rPr>
              <a:t>Push Infographic</a:t>
            </a:r>
            <a:r>
              <a:rPr lang="en" sz="800" dirty="0">
                <a:solidFill>
                  <a:schemeClr val="bg2">
                    <a:lumMod val="50000"/>
                  </a:schemeClr>
                </a:solidFill>
                <a:highlight>
                  <a:srgbClr val="FFFFFF"/>
                </a:highlight>
                <a:latin typeface="+mj-lt"/>
                <a:ea typeface="Arial"/>
                <a:cs typeface="Arial"/>
                <a:sym typeface="Arial"/>
              </a:rPr>
              <a:t> [Photograph]. Neurowild. </a:t>
            </a:r>
            <a:r>
              <a:rPr lang="en" sz="800" u="sng" dirty="0">
                <a:solidFill>
                  <a:schemeClr val="bg2">
                    <a:lumMod val="50000"/>
                  </a:schemeClr>
                </a:solidFill>
                <a:highlight>
                  <a:srgbClr val="FFFFFF"/>
                </a:highlight>
                <a:latin typeface="+mj-lt"/>
                <a:ea typeface="Arial"/>
                <a:cs typeface="Arial"/>
                <a:sym typeface="Arial"/>
                <a:hlinkClick r:id="rId7">
                  <a:extLst>
                    <a:ext uri="{A12FA001-AC4F-418D-AE19-62706E023703}">
                      <ahyp:hlinkClr xmlns:ahyp="http://schemas.microsoft.com/office/drawing/2018/hyperlinkcolor" val="tx"/>
                    </a:ext>
                  </a:extLst>
                </a:hlinkClick>
              </a:rPr>
              <a:t>https://www.facebook.com/photo.php?fbid=262883763317314&amp;id=100087870753308&amp;set=a.101087979496894</a:t>
            </a:r>
            <a:endParaRPr lang="en" sz="800" u="sng" dirty="0">
              <a:solidFill>
                <a:schemeClr val="bg2">
                  <a:lumMod val="50000"/>
                </a:schemeClr>
              </a:solidFill>
              <a:highlight>
                <a:srgbClr val="FFFFFF"/>
              </a:highlight>
              <a:latin typeface="+mj-lt"/>
              <a:ea typeface="Arial"/>
              <a:cs typeface="Arial"/>
              <a:sym typeface="Arial"/>
            </a:endParaRPr>
          </a:p>
          <a:p>
            <a:pPr marL="0" lvl="0" indent="0" algn="l" rtl="0">
              <a:lnSpc>
                <a:spcPct val="115000"/>
              </a:lnSpc>
              <a:spcBef>
                <a:spcPts val="0"/>
              </a:spcBef>
              <a:spcAft>
                <a:spcPts val="0"/>
              </a:spcAft>
              <a:buClr>
                <a:schemeClr val="dk1"/>
              </a:buClr>
              <a:buSzPct val="366666"/>
              <a:buFont typeface="Arial"/>
              <a:buNone/>
            </a:pPr>
            <a:endParaRPr lang="en-US" sz="800" dirty="0">
              <a:solidFill>
                <a:schemeClr val="bg2">
                  <a:lumMod val="50000"/>
                </a:schemeClr>
              </a:solidFill>
              <a:highlight>
                <a:srgbClr val="FFFFFF"/>
              </a:highlight>
              <a:latin typeface="+mj-lt"/>
              <a:cs typeface="Arial"/>
              <a:sym typeface="Arial"/>
            </a:endParaRPr>
          </a:p>
          <a:p>
            <a:pPr marL="0" lvl="0" indent="0" algn="l" rtl="0">
              <a:lnSpc>
                <a:spcPct val="115000"/>
              </a:lnSpc>
              <a:spcBef>
                <a:spcPts val="0"/>
              </a:spcBef>
              <a:spcAft>
                <a:spcPts val="0"/>
              </a:spcAft>
              <a:buClr>
                <a:schemeClr val="dk1"/>
              </a:buClr>
              <a:buSzPct val="366666"/>
              <a:buFont typeface="Arial"/>
              <a:buNone/>
            </a:pPr>
            <a:endParaRPr sz="800" dirty="0">
              <a:solidFill>
                <a:schemeClr val="bg2">
                  <a:lumMod val="50000"/>
                </a:schemeClr>
              </a:solidFill>
              <a:latin typeface="+mj-lt"/>
            </a:endParaRPr>
          </a:p>
          <a:p>
            <a:pPr marL="0" lvl="0" indent="0" algn="l" rtl="0">
              <a:spcBef>
                <a:spcPts val="0"/>
              </a:spcBef>
              <a:spcAft>
                <a:spcPts val="1200"/>
              </a:spcAft>
              <a:buNone/>
            </a:pPr>
            <a:r>
              <a:rPr lang="en-US" sz="800" dirty="0">
                <a:solidFill>
                  <a:schemeClr val="bg2">
                    <a:lumMod val="50000"/>
                  </a:schemeClr>
                </a:solidFill>
                <a:latin typeface="+mj-lt"/>
              </a:rPr>
              <a:t>Interventions for challenging </a:t>
            </a:r>
            <a:r>
              <a:rPr lang="en-US" sz="800" dirty="0" err="1">
                <a:solidFill>
                  <a:schemeClr val="bg2">
                    <a:lumMod val="50000"/>
                  </a:schemeClr>
                </a:solidFill>
                <a:latin typeface="+mj-lt"/>
              </a:rPr>
              <a:t>behaviour</a:t>
            </a:r>
            <a:r>
              <a:rPr lang="en-US" sz="800" dirty="0">
                <a:solidFill>
                  <a:schemeClr val="bg2">
                    <a:lumMod val="50000"/>
                  </a:schemeClr>
                </a:solidFill>
                <a:latin typeface="+mj-lt"/>
              </a:rPr>
              <a:t> in intellectual disability | Advances in Psychiatric Treatment | Cambridge Core</a:t>
            </a:r>
          </a:p>
          <a:p>
            <a:pPr marL="0" lvl="0" indent="0" algn="l" rtl="0">
              <a:spcBef>
                <a:spcPts val="0"/>
              </a:spcBef>
              <a:spcAft>
                <a:spcPts val="1200"/>
              </a:spcAft>
              <a:buNone/>
            </a:pPr>
            <a:r>
              <a:rPr lang="en-US" sz="800" dirty="0">
                <a:solidFill>
                  <a:schemeClr val="bg2">
                    <a:lumMod val="50000"/>
                  </a:schemeClr>
                </a:solidFill>
                <a:latin typeface="+mj-lt"/>
              </a:rPr>
              <a:t>https://www.verywellmind.com/what-is-behavior-modeling-2609519</a:t>
            </a:r>
          </a:p>
          <a:p>
            <a:pPr marL="0" lvl="0" indent="0" algn="l" rtl="0">
              <a:spcBef>
                <a:spcPts val="0"/>
              </a:spcBef>
              <a:spcAft>
                <a:spcPts val="1200"/>
              </a:spcAft>
              <a:buNone/>
            </a:pPr>
            <a:r>
              <a:rPr lang="en-US" sz="800" dirty="0">
                <a:solidFill>
                  <a:schemeClr val="bg2">
                    <a:lumMod val="50000"/>
                  </a:schemeClr>
                </a:solidFill>
                <a:latin typeface="+mj-lt"/>
              </a:rPr>
              <a:t>Murray, D.W., K. </a:t>
            </a:r>
            <a:r>
              <a:rPr lang="en-US" sz="800" dirty="0" err="1">
                <a:solidFill>
                  <a:schemeClr val="bg2">
                    <a:lumMod val="50000"/>
                  </a:schemeClr>
                </a:solidFill>
                <a:latin typeface="+mj-lt"/>
              </a:rPr>
              <a:t>Rosanbalm</a:t>
            </a:r>
            <a:r>
              <a:rPr lang="en-US" sz="800" dirty="0">
                <a:solidFill>
                  <a:schemeClr val="bg2">
                    <a:lumMod val="50000"/>
                  </a:schemeClr>
                </a:solidFill>
                <a:latin typeface="+mj-lt"/>
              </a:rPr>
              <a:t>, C. </a:t>
            </a:r>
            <a:r>
              <a:rPr lang="en-US" sz="800" dirty="0" err="1">
                <a:solidFill>
                  <a:schemeClr val="bg2">
                    <a:lumMod val="50000"/>
                  </a:schemeClr>
                </a:solidFill>
                <a:latin typeface="+mj-lt"/>
              </a:rPr>
              <a:t>Chrisopoulos</a:t>
            </a:r>
            <a:r>
              <a:rPr lang="en-US" sz="800" dirty="0">
                <a:solidFill>
                  <a:schemeClr val="bg2">
                    <a:lumMod val="50000"/>
                  </a:schemeClr>
                </a:solidFill>
                <a:latin typeface="+mj-lt"/>
              </a:rPr>
              <a:t>, &amp; A. </a:t>
            </a:r>
            <a:r>
              <a:rPr lang="en-US" sz="800" dirty="0" err="1">
                <a:solidFill>
                  <a:schemeClr val="bg2">
                    <a:lumMod val="50000"/>
                  </a:schemeClr>
                </a:solidFill>
                <a:latin typeface="+mj-lt"/>
              </a:rPr>
              <a:t>Hamoudi</a:t>
            </a:r>
            <a:r>
              <a:rPr lang="en-US" sz="800" dirty="0">
                <a:solidFill>
                  <a:schemeClr val="bg2">
                    <a:lumMod val="50000"/>
                  </a:schemeClr>
                </a:solidFill>
                <a:latin typeface="+mj-lt"/>
              </a:rPr>
              <a:t>. 2015. Self-Regulation and Toxic Stress: Foundations for Understanding Self-Regulation From an Applied Developmental Perspective.</a:t>
            </a:r>
          </a:p>
          <a:p>
            <a:pPr marL="0" lvl="0" indent="0" algn="l" rtl="0">
              <a:spcBef>
                <a:spcPts val="0"/>
              </a:spcBef>
              <a:spcAft>
                <a:spcPts val="1200"/>
              </a:spcAft>
              <a:buNone/>
            </a:pPr>
            <a:r>
              <a:rPr lang="en-US" sz="700" dirty="0">
                <a:hlinkClick r:id="rId8"/>
              </a:rPr>
              <a:t>https://uniquecs.co.uk/blog/is-ocd-considered-a-neurodivergence/#:~:text=The%20impact%20of%20OCD%20extends,movement%20in%20individuals%20with%20OCD</a:t>
            </a:r>
            <a:r>
              <a:rPr lang="en-US" sz="700" dirty="0"/>
              <a:t>.</a:t>
            </a:r>
          </a:p>
          <a:p>
            <a:pPr marL="0" lvl="0" indent="0" algn="l" rtl="0">
              <a:spcBef>
                <a:spcPts val="0"/>
              </a:spcBef>
              <a:spcAft>
                <a:spcPts val="1200"/>
              </a:spcAft>
              <a:buNone/>
            </a:pPr>
            <a:r>
              <a:rPr lang="en-US" sz="700" dirty="0"/>
              <a:t>2Autism_Sketches, “Alexithymia’ </a:t>
            </a:r>
          </a:p>
          <a:p>
            <a:pPr marL="0" lvl="0" indent="0" algn="l" rtl="0">
              <a:spcBef>
                <a:spcPts val="0"/>
              </a:spcBef>
              <a:spcAft>
                <a:spcPts val="1200"/>
              </a:spcAft>
              <a:buNone/>
            </a:pPr>
            <a:endParaRPr sz="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5E9C3F49-C1FF-D94B-5009-118BB3E2E556}"/>
            </a:ext>
          </a:extLst>
        </p:cNvPr>
        <p:cNvGrpSpPr/>
        <p:nvPr/>
      </p:nvGrpSpPr>
      <p:grpSpPr>
        <a:xfrm>
          <a:off x="0" y="0"/>
          <a:ext cx="0" cy="0"/>
          <a:chOff x="0" y="0"/>
          <a:chExt cx="0" cy="0"/>
        </a:xfrm>
      </p:grpSpPr>
      <p:sp>
        <p:nvSpPr>
          <p:cNvPr id="63" name="Google Shape;63;p14">
            <a:extLst>
              <a:ext uri="{FF2B5EF4-FFF2-40B4-BE49-F238E27FC236}">
                <a16:creationId xmlns:a16="http://schemas.microsoft.com/office/drawing/2014/main" id="{EF49DAAE-2347-026A-8212-E15893E397D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Neurotypes</a:t>
            </a:r>
            <a:endParaRPr dirty="0"/>
          </a:p>
        </p:txBody>
      </p:sp>
      <p:sp>
        <p:nvSpPr>
          <p:cNvPr id="64" name="Google Shape;64;p14">
            <a:extLst>
              <a:ext uri="{FF2B5EF4-FFF2-40B4-BE49-F238E27FC236}">
                <a16:creationId xmlns:a16="http://schemas.microsoft.com/office/drawing/2014/main" id="{D2157160-4207-3391-097A-8BF4DB4036FE}"/>
              </a:ext>
            </a:extLst>
          </p:cNvPr>
          <p:cNvSpPr txBox="1">
            <a:spLocks noGrp="1"/>
          </p:cNvSpPr>
          <p:nvPr>
            <p:ph type="body" idx="1"/>
          </p:nvPr>
        </p:nvSpPr>
        <p:spPr>
          <a:xfrm>
            <a:off x="311700" y="1152475"/>
            <a:ext cx="5431200" cy="3416400"/>
          </a:xfrm>
          <a:prstGeom prst="rect">
            <a:avLst/>
          </a:prstGeom>
        </p:spPr>
        <p:txBody>
          <a:bodyPr spcFirstLastPara="1" wrap="square" lIns="91425" tIns="91425" rIns="91425" bIns="91425" anchor="t" anchorCtr="0">
            <a:normAutofit/>
          </a:bodyPr>
          <a:lstStyle/>
          <a:p>
            <a:pPr marL="285750" indent="-285750">
              <a:buFont typeface="Arial" panose="020B0604020202020204" pitchFamily="34" charset="0"/>
              <a:buChar char="•"/>
            </a:pPr>
            <a:r>
              <a:rPr lang="en-US" sz="2000" dirty="0"/>
              <a:t>Autism Spectrum Disorder (ASD)</a:t>
            </a:r>
          </a:p>
          <a:p>
            <a:pPr marL="285750" indent="-285750">
              <a:buFont typeface="Arial" panose="020B0604020202020204" pitchFamily="34" charset="0"/>
              <a:buChar char="•"/>
            </a:pPr>
            <a:r>
              <a:rPr lang="en-US" sz="2000" dirty="0"/>
              <a:t>Attention Deficit Hyperactivity Disorder (ADHD)</a:t>
            </a:r>
          </a:p>
          <a:p>
            <a:pPr marL="285750" indent="-285750">
              <a:buFont typeface="Arial" panose="020B0604020202020204" pitchFamily="34" charset="0"/>
              <a:buChar char="•"/>
            </a:pPr>
            <a:r>
              <a:rPr lang="en-US" sz="2000" dirty="0"/>
              <a:t>Tourette’s Syndrome</a:t>
            </a:r>
          </a:p>
          <a:p>
            <a:pPr marL="285750" indent="-285750">
              <a:buFont typeface="Arial" panose="020B0604020202020204" pitchFamily="34" charset="0"/>
              <a:buChar char="•"/>
            </a:pPr>
            <a:r>
              <a:rPr lang="en-US" sz="2000" dirty="0"/>
              <a:t>Intellectual Disability</a:t>
            </a:r>
          </a:p>
          <a:p>
            <a:pPr marL="285750" indent="-285750">
              <a:buFont typeface="Arial" panose="020B0604020202020204" pitchFamily="34" charset="0"/>
              <a:buChar char="•"/>
            </a:pPr>
            <a:r>
              <a:rPr lang="en-US" sz="2000" dirty="0"/>
              <a:t>Specific Learning Disabilities</a:t>
            </a:r>
          </a:p>
          <a:p>
            <a:pPr marL="285750" indent="-285750">
              <a:buFont typeface="Arial" panose="020B0604020202020204" pitchFamily="34" charset="0"/>
              <a:buChar char="•"/>
            </a:pPr>
            <a:r>
              <a:rPr lang="en-US" sz="2000" dirty="0"/>
              <a:t>Sensory Processing Disorder (SPD)</a:t>
            </a:r>
          </a:p>
          <a:p>
            <a:pPr marL="285750" indent="-285750">
              <a:buFont typeface="Arial" panose="020B0604020202020204" pitchFamily="34" charset="0"/>
              <a:buChar char="•"/>
            </a:pPr>
            <a:r>
              <a:rPr lang="en-US" sz="2000" dirty="0"/>
              <a:t>Giftedness</a:t>
            </a:r>
          </a:p>
          <a:p>
            <a:pPr marL="285750" indent="-285750">
              <a:buFont typeface="Arial" panose="020B0604020202020204" pitchFamily="34" charset="0"/>
              <a:buChar char="•"/>
            </a:pPr>
            <a:r>
              <a:rPr lang="en-US" sz="2000" dirty="0"/>
              <a:t>OCD</a:t>
            </a:r>
          </a:p>
          <a:p>
            <a:pPr marL="285750" indent="-285750">
              <a:buFont typeface="Arial" panose="020B0604020202020204" pitchFamily="34" charset="0"/>
              <a:buChar char="•"/>
            </a:pPr>
            <a:endParaRPr lang="en-US" dirty="0"/>
          </a:p>
          <a:p>
            <a:pPr marL="285750" indent="-285750"/>
            <a:endParaRPr dirty="0"/>
          </a:p>
        </p:txBody>
      </p:sp>
      <p:pic>
        <p:nvPicPr>
          <p:cNvPr id="65" name="Google Shape;65;p14">
            <a:extLst>
              <a:ext uri="{FF2B5EF4-FFF2-40B4-BE49-F238E27FC236}">
                <a16:creationId xmlns:a16="http://schemas.microsoft.com/office/drawing/2014/main" id="{0DBE8ACB-5237-A4B1-7D56-005E179D902B}"/>
              </a:ext>
            </a:extLst>
          </p:cNvPr>
          <p:cNvPicPr preferRelativeResize="0"/>
          <p:nvPr/>
        </p:nvPicPr>
        <p:blipFill>
          <a:blip r:embed="rId3">
            <a:alphaModFix/>
          </a:blip>
          <a:stretch>
            <a:fillRect/>
          </a:stretch>
        </p:blipFill>
        <p:spPr>
          <a:xfrm>
            <a:off x="5583200" y="932925"/>
            <a:ext cx="3096300" cy="3096300"/>
          </a:xfrm>
          <a:prstGeom prst="rect">
            <a:avLst/>
          </a:prstGeom>
          <a:noFill/>
          <a:ln>
            <a:noFill/>
          </a:ln>
        </p:spPr>
      </p:pic>
    </p:spTree>
    <p:extLst>
      <p:ext uri="{BB962C8B-B14F-4D97-AF65-F5344CB8AC3E}">
        <p14:creationId xmlns:p14="http://schemas.microsoft.com/office/powerpoint/2010/main" val="26495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689E6F79-1E27-8ECB-DB6D-FC0AB4BF99DA}"/>
            </a:ext>
          </a:extLst>
        </p:cNvPr>
        <p:cNvGrpSpPr/>
        <p:nvPr/>
      </p:nvGrpSpPr>
      <p:grpSpPr>
        <a:xfrm>
          <a:off x="0" y="0"/>
          <a:ext cx="0" cy="0"/>
          <a:chOff x="0" y="0"/>
          <a:chExt cx="0" cy="0"/>
        </a:xfrm>
      </p:grpSpPr>
      <p:sp>
        <p:nvSpPr>
          <p:cNvPr id="63" name="Google Shape;63;p14">
            <a:extLst>
              <a:ext uri="{FF2B5EF4-FFF2-40B4-BE49-F238E27FC236}">
                <a16:creationId xmlns:a16="http://schemas.microsoft.com/office/drawing/2014/main" id="{01236A9D-2090-C6BA-A7AB-797755A47B7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OCD as Neurodivergence</a:t>
            </a:r>
            <a:endParaRPr dirty="0"/>
          </a:p>
        </p:txBody>
      </p:sp>
      <p:graphicFrame>
        <p:nvGraphicFramePr>
          <p:cNvPr id="2" name="Table 1">
            <a:extLst>
              <a:ext uri="{FF2B5EF4-FFF2-40B4-BE49-F238E27FC236}">
                <a16:creationId xmlns:a16="http://schemas.microsoft.com/office/drawing/2014/main" id="{EF868085-65D1-75D8-462D-820B1D5C048A}"/>
              </a:ext>
            </a:extLst>
          </p:cNvPr>
          <p:cNvGraphicFramePr>
            <a:graphicFrameLocks noGrp="1"/>
          </p:cNvGraphicFramePr>
          <p:nvPr>
            <p:extLst>
              <p:ext uri="{D42A27DB-BD31-4B8C-83A1-F6EECF244321}">
                <p14:modId xmlns:p14="http://schemas.microsoft.com/office/powerpoint/2010/main" val="932954641"/>
              </p:ext>
            </p:extLst>
          </p:nvPr>
        </p:nvGraphicFramePr>
        <p:xfrm>
          <a:off x="408878" y="1201389"/>
          <a:ext cx="7843024" cy="3497085"/>
        </p:xfrm>
        <a:graphic>
          <a:graphicData uri="http://schemas.openxmlformats.org/drawingml/2006/table">
            <a:tbl>
              <a:tblPr firstRow="1" bandRow="1">
                <a:tableStyleId>{5C22544A-7EE6-4342-B048-85BDC9FD1C3A}</a:tableStyleId>
              </a:tblPr>
              <a:tblGrid>
                <a:gridCol w="4438004">
                  <a:extLst>
                    <a:ext uri="{9D8B030D-6E8A-4147-A177-3AD203B41FA5}">
                      <a16:colId xmlns:a16="http://schemas.microsoft.com/office/drawing/2014/main" val="3673554441"/>
                    </a:ext>
                  </a:extLst>
                </a:gridCol>
                <a:gridCol w="3405020">
                  <a:extLst>
                    <a:ext uri="{9D8B030D-6E8A-4147-A177-3AD203B41FA5}">
                      <a16:colId xmlns:a16="http://schemas.microsoft.com/office/drawing/2014/main" val="3648251063"/>
                    </a:ext>
                  </a:extLst>
                </a:gridCol>
              </a:tblGrid>
              <a:tr h="560300">
                <a:tc>
                  <a:txBody>
                    <a:bodyPr/>
                    <a:lstStyle/>
                    <a:p>
                      <a:r>
                        <a:rPr lang="en-US" dirty="0"/>
                        <a:t>Characteristics often linked with neurodivergence</a:t>
                      </a:r>
                    </a:p>
                  </a:txBody>
                  <a:tcPr/>
                </a:tc>
                <a:tc>
                  <a:txBody>
                    <a:bodyPr/>
                    <a:lstStyle/>
                    <a:p>
                      <a:r>
                        <a:rPr lang="en-US" dirty="0"/>
                        <a:t>Does OCD align with these characteristics? </a:t>
                      </a:r>
                    </a:p>
                  </a:txBody>
                  <a:tcPr/>
                </a:tc>
                <a:extLst>
                  <a:ext uri="{0D108BD9-81ED-4DB2-BD59-A6C34878D82A}">
                    <a16:rowId xmlns:a16="http://schemas.microsoft.com/office/drawing/2014/main" val="3763083092"/>
                  </a:ext>
                </a:extLst>
              </a:tr>
              <a:tr h="400999">
                <a:tc>
                  <a:txBody>
                    <a:bodyPr/>
                    <a:lstStyle/>
                    <a:p>
                      <a:r>
                        <a:rPr lang="en-US" dirty="0"/>
                        <a:t>Challenges in social interaction</a:t>
                      </a:r>
                    </a:p>
                  </a:txBody>
                  <a:tcPr/>
                </a:tc>
                <a:tc>
                  <a:txBody>
                    <a:bodyPr/>
                    <a:lstStyle/>
                    <a:p>
                      <a:r>
                        <a:rPr lang="en-US" dirty="0"/>
                        <a:t>Typically Yes</a:t>
                      </a:r>
                    </a:p>
                  </a:txBody>
                  <a:tcPr/>
                </a:tc>
                <a:extLst>
                  <a:ext uri="{0D108BD9-81ED-4DB2-BD59-A6C34878D82A}">
                    <a16:rowId xmlns:a16="http://schemas.microsoft.com/office/drawing/2014/main" val="2136615711"/>
                  </a:ext>
                </a:extLst>
              </a:tr>
              <a:tr h="560300">
                <a:tc>
                  <a:txBody>
                    <a:bodyPr/>
                    <a:lstStyle/>
                    <a:p>
                      <a:r>
                        <a:rPr lang="en-US" sz="1400" b="0" i="0" u="none" strike="noStrike" cap="none" dirty="0">
                          <a:solidFill>
                            <a:schemeClr val="dk1"/>
                          </a:solidFill>
                          <a:effectLst/>
                          <a:latin typeface="+mn-lt"/>
                          <a:ea typeface="+mn-ea"/>
                          <a:cs typeface="+mn-cs"/>
                          <a:sym typeface="Arial"/>
                        </a:rPr>
                        <a:t>Difficulty adapting or shifting interests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Typically Yes</a:t>
                      </a:r>
                    </a:p>
                    <a:p>
                      <a:endParaRPr lang="en-US" dirty="0"/>
                    </a:p>
                  </a:txBody>
                  <a:tcPr/>
                </a:tc>
                <a:extLst>
                  <a:ext uri="{0D108BD9-81ED-4DB2-BD59-A6C34878D82A}">
                    <a16:rowId xmlns:a16="http://schemas.microsoft.com/office/drawing/2014/main" val="1316033586"/>
                  </a:ext>
                </a:extLst>
              </a:tr>
              <a:tr h="400999">
                <a:tc>
                  <a:txBody>
                    <a:bodyPr/>
                    <a:lstStyle/>
                    <a:p>
                      <a:r>
                        <a:rPr lang="en-US" sz="1400" b="0" i="0" u="none" strike="noStrike" cap="none" dirty="0">
                          <a:solidFill>
                            <a:schemeClr val="dk1"/>
                          </a:solidFill>
                          <a:effectLst/>
                          <a:latin typeface="+mn-lt"/>
                          <a:ea typeface="+mn-ea"/>
                          <a:cs typeface="+mn-cs"/>
                          <a:sym typeface="Arial"/>
                        </a:rPr>
                        <a:t>Sensory processing differences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Typically Yes</a:t>
                      </a:r>
                    </a:p>
                  </a:txBody>
                  <a:tcPr/>
                </a:tc>
                <a:extLst>
                  <a:ext uri="{0D108BD9-81ED-4DB2-BD59-A6C34878D82A}">
                    <a16:rowId xmlns:a16="http://schemas.microsoft.com/office/drawing/2014/main" val="2020532995"/>
                  </a:ext>
                </a:extLst>
              </a:tr>
              <a:tr h="400999">
                <a:tc>
                  <a:txBody>
                    <a:bodyPr/>
                    <a:lstStyle/>
                    <a:p>
                      <a:r>
                        <a:rPr lang="en-US" sz="1400" b="0" i="0" u="none" strike="noStrike" cap="none" dirty="0">
                          <a:solidFill>
                            <a:schemeClr val="dk1"/>
                          </a:solidFill>
                          <a:effectLst/>
                          <a:latin typeface="+mn-lt"/>
                          <a:ea typeface="+mn-ea"/>
                          <a:cs typeface="+mn-cs"/>
                          <a:sym typeface="Arial"/>
                        </a:rPr>
                        <a:t>Preference for routines and rituals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Typically Yes</a:t>
                      </a:r>
                    </a:p>
                  </a:txBody>
                  <a:tcPr/>
                </a:tc>
                <a:extLst>
                  <a:ext uri="{0D108BD9-81ED-4DB2-BD59-A6C34878D82A}">
                    <a16:rowId xmlns:a16="http://schemas.microsoft.com/office/drawing/2014/main" val="244166307"/>
                  </a:ext>
                </a:extLst>
              </a:tr>
              <a:tr h="400999">
                <a:tc>
                  <a:txBody>
                    <a:bodyPr/>
                    <a:lstStyle/>
                    <a:p>
                      <a:r>
                        <a:rPr lang="en-US" sz="1400" b="0" i="0" u="none" strike="noStrike" cap="none" dirty="0">
                          <a:solidFill>
                            <a:schemeClr val="dk1"/>
                          </a:solidFill>
                          <a:effectLst/>
                          <a:latin typeface="+mn-lt"/>
                          <a:ea typeface="+mn-ea"/>
                          <a:cs typeface="+mn-cs"/>
                          <a:sym typeface="Arial"/>
                        </a:rPr>
                        <a:t>Unique pattern recognition skills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Typically Yes</a:t>
                      </a:r>
                    </a:p>
                  </a:txBody>
                  <a:tcPr/>
                </a:tc>
                <a:extLst>
                  <a:ext uri="{0D108BD9-81ED-4DB2-BD59-A6C34878D82A}">
                    <a16:rowId xmlns:a16="http://schemas.microsoft.com/office/drawing/2014/main" val="1682776693"/>
                  </a:ext>
                </a:extLst>
              </a:tr>
              <a:tr h="400999">
                <a:tc>
                  <a:txBody>
                    <a:bodyPr/>
                    <a:lstStyle/>
                    <a:p>
                      <a:r>
                        <a:rPr lang="en-US" sz="1400" b="0" i="0" u="none" strike="noStrike" cap="none" dirty="0">
                          <a:solidFill>
                            <a:schemeClr val="dk1"/>
                          </a:solidFill>
                          <a:effectLst/>
                          <a:latin typeface="+mn-lt"/>
                          <a:ea typeface="+mn-ea"/>
                          <a:cs typeface="+mn-cs"/>
                          <a:sym typeface="Arial"/>
                        </a:rPr>
                        <a:t>Diverse creativity and expression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Typically Yes</a:t>
                      </a:r>
                    </a:p>
                  </a:txBody>
                  <a:tcPr/>
                </a:tc>
                <a:extLst>
                  <a:ext uri="{0D108BD9-81ED-4DB2-BD59-A6C34878D82A}">
                    <a16:rowId xmlns:a16="http://schemas.microsoft.com/office/drawing/2014/main" val="973219692"/>
                  </a:ext>
                </a:extLst>
              </a:tr>
              <a:tr h="371490">
                <a:tc>
                  <a:txBody>
                    <a:bodyPr/>
                    <a:lstStyle/>
                    <a:p>
                      <a:r>
                        <a:rPr lang="en-US" sz="1400" b="0" i="0" u="none" strike="noStrike" cap="none" dirty="0">
                          <a:solidFill>
                            <a:schemeClr val="dk1"/>
                          </a:solidFill>
                          <a:effectLst/>
                          <a:latin typeface="+mn-lt"/>
                          <a:ea typeface="+mn-ea"/>
                          <a:cs typeface="+mn-cs"/>
                          <a:sym typeface="Arial"/>
                        </a:rPr>
                        <a:t>Intense focus on individual interests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Typically Yes</a:t>
                      </a:r>
                    </a:p>
                  </a:txBody>
                  <a:tcPr/>
                </a:tc>
                <a:extLst>
                  <a:ext uri="{0D108BD9-81ED-4DB2-BD59-A6C34878D82A}">
                    <a16:rowId xmlns:a16="http://schemas.microsoft.com/office/drawing/2014/main" val="1483117475"/>
                  </a:ext>
                </a:extLst>
              </a:tr>
            </a:tbl>
          </a:graphicData>
        </a:graphic>
      </p:graphicFrame>
    </p:spTree>
    <p:extLst>
      <p:ext uri="{BB962C8B-B14F-4D97-AF65-F5344CB8AC3E}">
        <p14:creationId xmlns:p14="http://schemas.microsoft.com/office/powerpoint/2010/main" val="11548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939BF72B-FC75-F8D4-C8E3-686C220BEA5A}"/>
            </a:ext>
          </a:extLst>
        </p:cNvPr>
        <p:cNvGrpSpPr/>
        <p:nvPr/>
      </p:nvGrpSpPr>
      <p:grpSpPr>
        <a:xfrm>
          <a:off x="0" y="0"/>
          <a:ext cx="0" cy="0"/>
          <a:chOff x="0" y="0"/>
          <a:chExt cx="0" cy="0"/>
        </a:xfrm>
      </p:grpSpPr>
      <p:sp>
        <p:nvSpPr>
          <p:cNvPr id="63" name="Google Shape;63;p14">
            <a:extLst>
              <a:ext uri="{FF2B5EF4-FFF2-40B4-BE49-F238E27FC236}">
                <a16:creationId xmlns:a16="http://schemas.microsoft.com/office/drawing/2014/main" id="{D599CAB2-9F7B-6155-853F-985C7A2F52F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Mental Health Challenges</a:t>
            </a:r>
            <a:endParaRPr dirty="0"/>
          </a:p>
        </p:txBody>
      </p:sp>
      <p:sp>
        <p:nvSpPr>
          <p:cNvPr id="64" name="Google Shape;64;p14">
            <a:extLst>
              <a:ext uri="{FF2B5EF4-FFF2-40B4-BE49-F238E27FC236}">
                <a16:creationId xmlns:a16="http://schemas.microsoft.com/office/drawing/2014/main" id="{324C58F6-352A-5BA0-9922-7666C243E9C2}"/>
              </a:ext>
            </a:extLst>
          </p:cNvPr>
          <p:cNvSpPr txBox="1">
            <a:spLocks noGrp="1"/>
          </p:cNvSpPr>
          <p:nvPr>
            <p:ph type="body" idx="1"/>
          </p:nvPr>
        </p:nvSpPr>
        <p:spPr>
          <a:xfrm>
            <a:off x="311700" y="1152475"/>
            <a:ext cx="4067012" cy="3416400"/>
          </a:xfrm>
          <a:prstGeom prst="rect">
            <a:avLst/>
          </a:prstGeom>
        </p:spPr>
        <p:txBody>
          <a:bodyPr spcFirstLastPara="1" wrap="square" lIns="91425" tIns="91425" rIns="91425" bIns="91425" anchor="t" anchorCtr="0">
            <a:normAutofit fontScale="70000" lnSpcReduction="20000"/>
          </a:bodyPr>
          <a:lstStyle/>
          <a:p>
            <a:pPr marL="285750" indent="-285750">
              <a:buFont typeface="Arial" panose="020B0604020202020204" pitchFamily="34" charset="0"/>
              <a:buChar char="•"/>
            </a:pPr>
            <a:r>
              <a:rPr lang="en-US" sz="3200" dirty="0"/>
              <a:t>Anxiety </a:t>
            </a:r>
          </a:p>
          <a:p>
            <a:pPr marL="285750" indent="-285750">
              <a:buFont typeface="Arial" panose="020B0604020202020204" pitchFamily="34" charset="0"/>
              <a:buChar char="•"/>
            </a:pPr>
            <a:r>
              <a:rPr lang="en-US" sz="3200" dirty="0"/>
              <a:t>Depression</a:t>
            </a:r>
          </a:p>
          <a:p>
            <a:pPr marL="285750" indent="-285750">
              <a:buFont typeface="Arial" panose="020B0604020202020204" pitchFamily="34" charset="0"/>
              <a:buChar char="•"/>
            </a:pPr>
            <a:r>
              <a:rPr lang="en-US" sz="3200" dirty="0"/>
              <a:t>ADHD/Impulsivity</a:t>
            </a:r>
          </a:p>
          <a:p>
            <a:pPr marL="285750" indent="-285750">
              <a:buFont typeface="Arial" panose="020B0604020202020204" pitchFamily="34" charset="0"/>
              <a:buChar char="•"/>
            </a:pPr>
            <a:r>
              <a:rPr lang="en-US" sz="3200" dirty="0"/>
              <a:t>Sensory Overload</a:t>
            </a:r>
          </a:p>
          <a:p>
            <a:pPr marL="285750" indent="-285750">
              <a:buFont typeface="Arial" panose="020B0604020202020204" pitchFamily="34" charset="0"/>
              <a:buChar char="•"/>
            </a:pPr>
            <a:r>
              <a:rPr lang="en-US" sz="3200" dirty="0"/>
              <a:t>Executive Functioning Deficits</a:t>
            </a:r>
          </a:p>
          <a:p>
            <a:pPr marL="285750" indent="-285750">
              <a:buFont typeface="Arial" panose="020B0604020202020204" pitchFamily="34" charset="0"/>
              <a:buChar char="•"/>
            </a:pPr>
            <a:r>
              <a:rPr lang="en-US" sz="3200" dirty="0"/>
              <a:t>Social Isolation and Loneliness</a:t>
            </a:r>
          </a:p>
          <a:p>
            <a:pPr marL="285750" indent="-285750">
              <a:buFont typeface="Arial" panose="020B0604020202020204" pitchFamily="34" charset="0"/>
              <a:buChar char="•"/>
            </a:pPr>
            <a:r>
              <a:rPr lang="en-US" sz="3200" dirty="0"/>
              <a:t>Emotional Regulation Issues</a:t>
            </a:r>
          </a:p>
          <a:p>
            <a:pPr marL="742950" lvl="1" indent="-285750"/>
            <a:endParaRPr dirty="0"/>
          </a:p>
        </p:txBody>
      </p:sp>
      <p:pic>
        <p:nvPicPr>
          <p:cNvPr id="2050" name="Picture 2" descr="The First Aid Approach to Mental Health Concerns | Psychology Today">
            <a:extLst>
              <a:ext uri="{FF2B5EF4-FFF2-40B4-BE49-F238E27FC236}">
                <a16:creationId xmlns:a16="http://schemas.microsoft.com/office/drawing/2014/main" id="{0C4F7C64-FB01-FADC-7415-188BB511D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364" y="1260425"/>
            <a:ext cx="3652195" cy="273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6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B765-5570-FDFE-AAE3-63F42E1C1BDD}"/>
              </a:ext>
            </a:extLst>
          </p:cNvPr>
          <p:cNvSpPr>
            <a:spLocks noGrp="1"/>
          </p:cNvSpPr>
          <p:nvPr>
            <p:ph type="title"/>
          </p:nvPr>
        </p:nvSpPr>
        <p:spPr/>
        <p:txBody>
          <a:bodyPr>
            <a:normAutofit fontScale="90000"/>
          </a:bodyPr>
          <a:lstStyle/>
          <a:p>
            <a:r>
              <a:rPr lang="en-US" dirty="0"/>
              <a:t>Missy will ask Kelsey some questions</a:t>
            </a:r>
          </a:p>
        </p:txBody>
      </p:sp>
      <p:sp>
        <p:nvSpPr>
          <p:cNvPr id="3" name="Text Placeholder 2">
            <a:extLst>
              <a:ext uri="{FF2B5EF4-FFF2-40B4-BE49-F238E27FC236}">
                <a16:creationId xmlns:a16="http://schemas.microsoft.com/office/drawing/2014/main" id="{9DFB93D4-1675-ADEA-CB0C-E6443B45FB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233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is Neurodiversity a good thing? </a:t>
            </a:r>
            <a:endParaRPr/>
          </a:p>
        </p:txBody>
      </p:sp>
      <p:sp>
        <p:nvSpPr>
          <p:cNvPr id="71" name="Google Shape;71;p15"/>
          <p:cNvSpPr txBox="1">
            <a:spLocks noGrp="1"/>
          </p:cNvSpPr>
          <p:nvPr>
            <p:ph type="body" idx="1"/>
          </p:nvPr>
        </p:nvSpPr>
        <p:spPr>
          <a:xfrm>
            <a:off x="311700" y="1152475"/>
            <a:ext cx="3651351" cy="3416400"/>
          </a:xfrm>
          <a:prstGeom prst="rect">
            <a:avLst/>
          </a:prstGeom>
        </p:spPr>
        <p:txBody>
          <a:bodyPr spcFirstLastPara="1" wrap="square" lIns="91425" tIns="91425" rIns="91425" bIns="91425" anchor="t" anchorCtr="0">
            <a:normAutofit/>
          </a:bodyPr>
          <a:lstStyle/>
          <a:p>
            <a:pPr marL="285750" indent="-285750">
              <a:buFont typeface="Arial" panose="020B0604020202020204" pitchFamily="34" charset="0"/>
              <a:buChar char="•"/>
            </a:pPr>
            <a:r>
              <a:rPr lang="en" dirty="0"/>
              <a:t>Creativity and ability to think outside the box. </a:t>
            </a:r>
          </a:p>
          <a:p>
            <a:pPr marL="0" indent="0">
              <a:buNone/>
            </a:pPr>
            <a:endParaRPr lang="en" dirty="0"/>
          </a:p>
          <a:p>
            <a:pPr marL="285750" indent="-285750">
              <a:buFont typeface="Arial" panose="020B0604020202020204" pitchFamily="34" charset="0"/>
              <a:buChar char="•"/>
            </a:pPr>
            <a:r>
              <a:rPr lang="en" dirty="0"/>
              <a:t>Heightened goal-directedness</a:t>
            </a:r>
          </a:p>
          <a:p>
            <a:pPr marL="0" indent="0">
              <a:buNone/>
            </a:pPr>
            <a:endParaRPr lang="en" dirty="0"/>
          </a:p>
          <a:p>
            <a:pPr marL="285750" indent="-285750">
              <a:buFont typeface="Arial" panose="020B0604020202020204" pitchFamily="34" charset="0"/>
              <a:buChar char="•"/>
            </a:pPr>
            <a:r>
              <a:rPr lang="en" dirty="0"/>
              <a:t>Ability to problem solve</a:t>
            </a:r>
          </a:p>
          <a:p>
            <a:pPr marL="0" indent="0">
              <a:buNone/>
            </a:pPr>
            <a:endParaRPr lang="en" dirty="0"/>
          </a:p>
          <a:p>
            <a:pPr marL="285750" indent="-285750">
              <a:buFont typeface="Arial" panose="020B0604020202020204" pitchFamily="34" charset="0"/>
              <a:buChar char="•"/>
            </a:pPr>
            <a:r>
              <a:rPr lang="en" dirty="0"/>
              <a:t>The Curb-Cut Effect. </a:t>
            </a:r>
            <a:endParaRPr dirty="0"/>
          </a:p>
        </p:txBody>
      </p:sp>
      <p:pic>
        <p:nvPicPr>
          <p:cNvPr id="72" name="Google Shape;72;p15"/>
          <p:cNvPicPr preferRelativeResize="0"/>
          <p:nvPr/>
        </p:nvPicPr>
        <p:blipFill>
          <a:blip r:embed="rId3">
            <a:alphaModFix/>
          </a:blip>
          <a:stretch>
            <a:fillRect/>
          </a:stretch>
        </p:blipFill>
        <p:spPr>
          <a:xfrm>
            <a:off x="4103700" y="1681825"/>
            <a:ext cx="4735500" cy="1963349"/>
          </a:xfrm>
          <a:prstGeom prst="rect">
            <a:avLst/>
          </a:prstGeom>
          <a:noFill/>
          <a:ln>
            <a:noFill/>
          </a:ln>
        </p:spPr>
      </p:pic>
      <p:sp>
        <p:nvSpPr>
          <p:cNvPr id="73" name="Google Shape;73;p15"/>
          <p:cNvSpPr txBox="1"/>
          <p:nvPr/>
        </p:nvSpPr>
        <p:spPr>
          <a:xfrm>
            <a:off x="5180950" y="3695350"/>
            <a:ext cx="32958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Proxima Nova"/>
                <a:ea typeface="Proxima Nova"/>
                <a:cs typeface="Proxima Nova"/>
                <a:sym typeface="Proxima Nova"/>
              </a:rPr>
              <a:t>Eep and Her Father </a:t>
            </a:r>
            <a:endParaRPr sz="1800">
              <a:solidFill>
                <a:schemeClr val="dk2"/>
              </a:solidFill>
              <a:latin typeface="Proxima Nova"/>
              <a:ea typeface="Proxima Nova"/>
              <a:cs typeface="Proxima Nova"/>
              <a:sym typeface="Proxima Nova"/>
            </a:endParaRPr>
          </a:p>
          <a:p>
            <a:pPr marL="0" lvl="0" indent="0" algn="l" rtl="0">
              <a:spcBef>
                <a:spcPts val="0"/>
              </a:spcBef>
              <a:spcAft>
                <a:spcPts val="0"/>
              </a:spcAft>
              <a:buNone/>
            </a:pPr>
            <a:r>
              <a:rPr lang="en" sz="1800">
                <a:solidFill>
                  <a:schemeClr val="dk2"/>
                </a:solidFill>
                <a:latin typeface="Proxima Nova"/>
                <a:ea typeface="Proxima Nova"/>
                <a:cs typeface="Proxima Nova"/>
                <a:sym typeface="Proxima Nova"/>
              </a:rPr>
              <a:t>The Croods</a:t>
            </a:r>
            <a:endParaRPr sz="1800">
              <a:solidFill>
                <a:schemeClr val="dk2"/>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Why Professionals Need Training</a:t>
            </a:r>
            <a:endParaRPr dirty="0"/>
          </a:p>
        </p:txBody>
      </p:sp>
      <p:sp>
        <p:nvSpPr>
          <p:cNvPr id="98" name="Google Shape;98;p19"/>
          <p:cNvSpPr txBox="1">
            <a:spLocks noGrp="1"/>
          </p:cNvSpPr>
          <p:nvPr>
            <p:ph type="body" idx="1"/>
          </p:nvPr>
        </p:nvSpPr>
        <p:spPr>
          <a:xfrm>
            <a:off x="311700" y="1152475"/>
            <a:ext cx="4886400" cy="3416400"/>
          </a:xfrm>
          <a:prstGeom prst="rect">
            <a:avLst/>
          </a:prstGeom>
        </p:spPr>
        <p:txBody>
          <a:bodyPr spcFirstLastPara="1" wrap="square" lIns="91425" tIns="91425" rIns="91425" bIns="91425" anchor="t" anchorCtr="0">
            <a:normAutofit fontScale="85000" lnSpcReduction="10000"/>
          </a:bodyPr>
          <a:lstStyle/>
          <a:p>
            <a:pPr marL="285750" indent="-285750">
              <a:buFont typeface="Arial" panose="020B0604020202020204" pitchFamily="34" charset="0"/>
              <a:buChar char="•"/>
            </a:pPr>
            <a:r>
              <a:rPr lang="en" dirty="0"/>
              <a:t>Many therapeutic techniques can be harmful to a ND individual if not properly applied! </a:t>
            </a:r>
            <a:endParaRPr dirty="0"/>
          </a:p>
          <a:p>
            <a:pPr marL="285750" indent="-285750">
              <a:spcBef>
                <a:spcPts val="1200"/>
              </a:spcBef>
              <a:buFont typeface="Arial" panose="020B0604020202020204" pitchFamily="34" charset="0"/>
              <a:buChar char="•"/>
            </a:pPr>
            <a:r>
              <a:rPr lang="en" dirty="0"/>
              <a:t>Neurodivergent Burnout needs to be treated differently from depression. (capacity vs capability)</a:t>
            </a:r>
            <a:endParaRPr dirty="0"/>
          </a:p>
          <a:p>
            <a:pPr marL="285750" indent="-285750">
              <a:spcBef>
                <a:spcPts val="1200"/>
              </a:spcBef>
              <a:buFont typeface="Arial" panose="020B0604020202020204" pitchFamily="34" charset="0"/>
              <a:buChar char="•"/>
            </a:pPr>
            <a:r>
              <a:rPr lang="en" dirty="0"/>
              <a:t>With depression, behavioral activation helps to reduce symptoms. </a:t>
            </a:r>
            <a:endParaRPr dirty="0"/>
          </a:p>
          <a:p>
            <a:pPr marL="285750" indent="-285750">
              <a:spcBef>
                <a:spcPts val="1200"/>
              </a:spcBef>
              <a:spcAft>
                <a:spcPts val="1200"/>
              </a:spcAft>
              <a:buFont typeface="Arial" panose="020B0604020202020204" pitchFamily="34" charset="0"/>
              <a:buChar char="•"/>
            </a:pPr>
            <a:r>
              <a:rPr lang="en" dirty="0"/>
              <a:t>In autistic burnout, the individual is lacking the capacity to complete ADLS and needs to work on “recharging” their capacity first. Behavioral activation with further drain their capacity. </a:t>
            </a:r>
            <a:endParaRPr dirty="0"/>
          </a:p>
        </p:txBody>
      </p:sp>
      <p:pic>
        <p:nvPicPr>
          <p:cNvPr id="99" name="Google Shape;99;p19"/>
          <p:cNvPicPr preferRelativeResize="0"/>
          <p:nvPr/>
        </p:nvPicPr>
        <p:blipFill>
          <a:blip r:embed="rId3">
            <a:alphaModFix/>
          </a:blip>
          <a:stretch>
            <a:fillRect/>
          </a:stretch>
        </p:blipFill>
        <p:spPr>
          <a:xfrm>
            <a:off x="5362350" y="1017725"/>
            <a:ext cx="3615549" cy="3615549"/>
          </a:xfrm>
          <a:prstGeom prst="rect">
            <a:avLst/>
          </a:prstGeom>
          <a:noFill/>
          <a:ln>
            <a:noFill/>
          </a:ln>
        </p:spPr>
      </p:pic>
      <p:sp>
        <p:nvSpPr>
          <p:cNvPr id="100" name="Google Shape;100;p19"/>
          <p:cNvSpPr txBox="1"/>
          <p:nvPr/>
        </p:nvSpPr>
        <p:spPr>
          <a:xfrm>
            <a:off x="5157175" y="4555275"/>
            <a:ext cx="3675000" cy="2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323C0285-7A4E-0510-D529-8FC0FD7E3ED6}"/>
            </a:ext>
          </a:extLst>
        </p:cNvPr>
        <p:cNvGrpSpPr/>
        <p:nvPr/>
      </p:nvGrpSpPr>
      <p:grpSpPr>
        <a:xfrm>
          <a:off x="0" y="0"/>
          <a:ext cx="0" cy="0"/>
          <a:chOff x="0" y="0"/>
          <a:chExt cx="0" cy="0"/>
        </a:xfrm>
      </p:grpSpPr>
      <p:sp>
        <p:nvSpPr>
          <p:cNvPr id="63" name="Google Shape;63;p14">
            <a:extLst>
              <a:ext uri="{FF2B5EF4-FFF2-40B4-BE49-F238E27FC236}">
                <a16:creationId xmlns:a16="http://schemas.microsoft.com/office/drawing/2014/main" id="{1DF96CFE-EB69-EDE2-9F3F-5D85B850CDC7}"/>
              </a:ext>
            </a:extLst>
          </p:cNvPr>
          <p:cNvSpPr txBox="1">
            <a:spLocks noGrp="1"/>
          </p:cNvSpPr>
          <p:nvPr>
            <p:ph type="title"/>
          </p:nvPr>
        </p:nvSpPr>
        <p:spPr>
          <a:xfrm>
            <a:off x="311700" y="42272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Alexithymic</a:t>
            </a:r>
            <a:endParaRPr dirty="0"/>
          </a:p>
        </p:txBody>
      </p:sp>
      <p:sp>
        <p:nvSpPr>
          <p:cNvPr id="64" name="Google Shape;64;p14">
            <a:extLst>
              <a:ext uri="{FF2B5EF4-FFF2-40B4-BE49-F238E27FC236}">
                <a16:creationId xmlns:a16="http://schemas.microsoft.com/office/drawing/2014/main" id="{1E0F072A-0644-6368-537A-337E9F6F21F0}"/>
              </a:ext>
            </a:extLst>
          </p:cNvPr>
          <p:cNvSpPr txBox="1">
            <a:spLocks noGrp="1"/>
          </p:cNvSpPr>
          <p:nvPr>
            <p:ph type="body" idx="1"/>
          </p:nvPr>
        </p:nvSpPr>
        <p:spPr>
          <a:xfrm>
            <a:off x="311700" y="1152475"/>
            <a:ext cx="4273869" cy="3416400"/>
          </a:xfrm>
          <a:prstGeom prst="rect">
            <a:avLst/>
          </a:prstGeom>
        </p:spPr>
        <p:txBody>
          <a:bodyPr spcFirstLastPara="1" wrap="square" lIns="91425" tIns="91425" rIns="91425" bIns="91425" anchor="t" anchorCtr="0">
            <a:normAutofit fontScale="92500" lnSpcReduction="10000"/>
          </a:bodyPr>
          <a:lstStyle/>
          <a:p>
            <a:pPr marL="285750" indent="-285750">
              <a:buFont typeface="Arial" panose="020B0604020202020204" pitchFamily="34" charset="0"/>
              <a:buChar char="•"/>
            </a:pPr>
            <a:r>
              <a:rPr lang="en-US" sz="2200" dirty="0"/>
              <a:t>trouble experiencing, identifying and describing emotions – they present as an over or underwhelming sensation that is hard to differentiate from other feelings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Current estimates are 70% of Autistic and 1 in 10 in the general population</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742950" lvl="1" indent="-285750"/>
            <a:endParaRPr dirty="0"/>
          </a:p>
        </p:txBody>
      </p:sp>
      <p:pic>
        <p:nvPicPr>
          <p:cNvPr id="1026" name="Picture 2">
            <a:extLst>
              <a:ext uri="{FF2B5EF4-FFF2-40B4-BE49-F238E27FC236}">
                <a16:creationId xmlns:a16="http://schemas.microsoft.com/office/drawing/2014/main" id="{E5720178-F0CE-E0E8-BF81-8DD87EF9B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33" y="709072"/>
            <a:ext cx="3859803" cy="385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76209"/>
      </p:ext>
    </p:extLst>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2119</Words>
  <Application>Microsoft Office PowerPoint</Application>
  <PresentationFormat>On-screen Show (16:9)</PresentationFormat>
  <Paragraphs>200</Paragraphs>
  <Slides>20</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Wingdings</vt:lpstr>
      <vt:lpstr>Alfa Slab One</vt:lpstr>
      <vt:lpstr>Proxima Nova</vt:lpstr>
      <vt:lpstr>Arial</vt:lpstr>
      <vt:lpstr>Gameday</vt:lpstr>
      <vt:lpstr>The Neurodivergent Community: Strategies to Address Mental Health</vt:lpstr>
      <vt:lpstr>What is Neurodiversity?</vt:lpstr>
      <vt:lpstr>Neurotypes</vt:lpstr>
      <vt:lpstr>OCD as Neurodivergence</vt:lpstr>
      <vt:lpstr>Mental Health Challenges</vt:lpstr>
      <vt:lpstr>Missy will ask Kelsey some questions</vt:lpstr>
      <vt:lpstr>Why is Neurodiversity a good thing? </vt:lpstr>
      <vt:lpstr>Why Professionals Need Training</vt:lpstr>
      <vt:lpstr>Alexithymic</vt:lpstr>
      <vt:lpstr>What is Masking? </vt:lpstr>
      <vt:lpstr>What is Unmasking? </vt:lpstr>
      <vt:lpstr>The Importance of Authentic Self </vt:lpstr>
      <vt:lpstr>Masking can be a tool in the toolkit – but it can’t be the only one</vt:lpstr>
      <vt:lpstr>Neurodivergent Affirming Care</vt:lpstr>
      <vt:lpstr>Neurodivergent Affirming Care</vt:lpstr>
      <vt:lpstr>Neurodivergent Affirming Care</vt:lpstr>
      <vt:lpstr>How to give back control to ND clients </vt:lpstr>
      <vt:lpstr>Contact Us</vt:lpstr>
      <vt:lpstr>Recommended Readings: </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Neurodivergent Community: Strategies to Address Mental Health</dc:title>
  <dc:creator>Melissa Blackmer</dc:creator>
  <cp:lastModifiedBy>Kelsey Darmochwal</cp:lastModifiedBy>
  <cp:revision>4</cp:revision>
  <dcterms:modified xsi:type="dcterms:W3CDTF">2024-02-23T01:40:04Z</dcterms:modified>
</cp:coreProperties>
</file>